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61" r:id="rId6"/>
    <p:sldId id="263" r:id="rId7"/>
    <p:sldId id="264" r:id="rId8"/>
    <p:sldId id="262" r:id="rId9"/>
    <p:sldId id="265" r:id="rId10"/>
    <p:sldId id="267" r:id="rId11"/>
    <p:sldId id="268" r:id="rId12"/>
    <p:sldId id="269" r:id="rId13"/>
    <p:sldId id="271" r:id="rId14"/>
    <p:sldId id="272" r:id="rId15"/>
    <p:sldId id="273" r:id="rId16"/>
    <p:sldId id="276"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D22F"/>
    <a:srgbClr val="57903F"/>
    <a:srgbClr val="344529"/>
    <a:srgbClr val="2B3922"/>
    <a:srgbClr val="2E3722"/>
    <a:srgbClr val="FCF7F1"/>
    <a:srgbClr val="B8D233"/>
    <a:srgbClr val="5CC6D6"/>
    <a:srgbClr val="F03F2B"/>
    <a:srgbClr val="3488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89" autoAdjust="0"/>
    <p:restoredTop sz="94619" autoAdjust="0"/>
  </p:normalViewPr>
  <p:slideViewPr>
    <p:cSldViewPr snapToGrid="0">
      <p:cViewPr varScale="1">
        <p:scale>
          <a:sx n="81" d="100"/>
          <a:sy n="81" d="100"/>
        </p:scale>
        <p:origin x="102" y="10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0FC4FFE-8987-4A26-B7F4-8A516F18ADAE}">
      <dgm:prSet custT="1"/>
      <dgm:spPr/>
      <dgm:t>
        <a:bodyPr/>
        <a:lstStyle/>
        <a:p>
          <a:pPr>
            <a:lnSpc>
              <a:spcPct val="100000"/>
            </a:lnSpc>
            <a:defRPr cap="all"/>
          </a:pPr>
          <a:r>
            <a:rPr lang="en-US" sz="2000" dirty="0"/>
            <a:t>Gold Key scholarship program </a:t>
          </a:r>
        </a:p>
      </dgm:t>
    </dgm:pt>
    <dgm:pt modelId="{CAD7EF86-FB23-41F6-BF42-040B36DEFDB1}" type="parTrans" cxnId="{C7AD8469-3C68-4AF9-AB82-79B0043AA120}">
      <dgm:prSet/>
      <dgm:spPr/>
      <dgm:t>
        <a:bodyPr/>
        <a:lstStyle/>
        <a:p>
          <a:endParaRPr lang="en-US"/>
        </a:p>
      </dgm:t>
    </dgm:pt>
    <dgm:pt modelId="{5B62599A-5C9B-48E7-896E-EA782AC60C8B}" type="sibTrans" cxnId="{C7AD8469-3C68-4AF9-AB82-79B0043AA120}">
      <dgm:prSet/>
      <dgm:spPr/>
      <dgm:t>
        <a:bodyPr/>
        <a:lstStyle/>
        <a:p>
          <a:endParaRPr lang="en-US"/>
        </a:p>
      </dgm:t>
    </dgm:pt>
    <dgm:pt modelId="{49225C73-1633-42F1-AB3B-7CB183E5F8B8}">
      <dgm:prSet/>
      <dgm:spPr/>
      <dgm:t>
        <a:bodyPr/>
        <a:lstStyle/>
        <a:p>
          <a:pPr>
            <a:lnSpc>
              <a:spcPct val="100000"/>
            </a:lnSpc>
            <a:defRPr cap="all"/>
          </a:pPr>
          <a:r>
            <a:rPr lang="en-US" dirty="0"/>
            <a:t>Board of </a:t>
          </a:r>
          <a:r>
            <a:rPr lang="en-US" dirty="0" err="1"/>
            <a:t>trusteeS</a:t>
          </a:r>
          <a:r>
            <a:rPr lang="en-US" dirty="0"/>
            <a:t> scholarship program</a:t>
          </a:r>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1C383F32-22E8-4F62-A3E0-BDC3D5F48992}">
      <dgm:prSet/>
      <dgm:spPr/>
      <dgm:t>
        <a:bodyPr/>
        <a:lstStyle/>
        <a:p>
          <a:pPr>
            <a:lnSpc>
              <a:spcPct val="100000"/>
            </a:lnSpc>
            <a:spcAft>
              <a:spcPts val="0"/>
            </a:spcAft>
            <a:defRPr cap="all"/>
          </a:pPr>
          <a:r>
            <a:rPr lang="en-US" dirty="0"/>
            <a:t>FIELD OF STUDY/GENERAL</a:t>
          </a:r>
        </a:p>
        <a:p>
          <a:pPr>
            <a:lnSpc>
              <a:spcPct val="100000"/>
            </a:lnSpc>
            <a:spcAft>
              <a:spcPts val="0"/>
            </a:spcAft>
            <a:defRPr cap="all"/>
          </a:pPr>
          <a:r>
            <a:rPr lang="en-US" dirty="0"/>
            <a:t>Scholarships</a:t>
          </a:r>
        </a:p>
      </dgm:t>
    </dgm:pt>
    <dgm:pt modelId="{A7920A2F-3244-4159-AF04-6A1D38B7B317}" type="parTrans" cxnId="{C4CCE57E-E871-46D6-BAD5-880252C95D22}">
      <dgm:prSet/>
      <dgm:spPr/>
      <dgm:t>
        <a:bodyPr/>
        <a:lstStyle/>
        <a:p>
          <a:endParaRPr lang="en-US"/>
        </a:p>
      </dgm:t>
    </dgm:pt>
    <dgm:pt modelId="{8500F72A-2C6D-4FDF-9C1D-CA691380EB0B}" type="sibTrans" cxnId="{C4CCE57E-E871-46D6-BAD5-880252C95D22}">
      <dgm:prSet/>
      <dgm:spPr/>
      <dgm:t>
        <a:bodyPr/>
        <a:lstStyle/>
        <a:p>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custLinFactNeighborX="-7111" custLinFactNeighborY="652"/>
      <dgm:spPr>
        <a:solidFill>
          <a:srgbClr val="F8D22F"/>
        </a:solidFill>
      </dgm:spPr>
    </dgm:pt>
    <dgm:pt modelId="{7C175B98-93F4-4D7C-BB95-1514AB879CD5}" type="pres">
      <dgm:prSet presAssocID="{40FC4FFE-8987-4A26-B7F4-8A516F18ADAE}" presName="iconRect" presStyleLbl="node1" presStyleIdx="0" presStyleCnt="3" custAng="0" custScaleX="121473" custScaleY="140808" custLinFactNeighborX="-12393" custLinFactNeighborY="1136"/>
      <dgm:spPr>
        <a:blipFill>
          <a:blip xmlns:r="http://schemas.openxmlformats.org/officeDocument/2006/relationships" r:embed="rId1">
            <a:extLst>
              <a:ext uri="{96DAC541-7B7A-43D3-8B79-37D633B846F1}">
                <asvg:svgBlip xmlns:asvg="http://schemas.microsoft.com/office/drawing/2016/SVG/main" r:embed="rId2"/>
              </a:ext>
            </a:extLst>
          </a:blip>
          <a:srcRect/>
          <a:stretch>
            <a:fillRect l="-8000" r="-8000"/>
          </a:stretch>
        </a:blipFill>
      </dgm:spPr>
      <dgm:extLst>
        <a:ext uri="{E40237B7-FDA0-4F09-8148-C483321AD2D9}">
          <dgm14:cNvPr xmlns:dgm14="http://schemas.microsoft.com/office/drawing/2010/diagram" id="0" name="" descr="Graduation cap with solid fill"/>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custScaleX="91776" custLinFactNeighborX="-961" custLinFactNeighborY="-5192">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custLinFactNeighborX="-3556" custLinFactNeighborY="652"/>
      <dgm:spPr/>
    </dgm:pt>
    <dgm:pt modelId="{DB4CA7C4-FCA1-4127-B20A-2A5C031A3CF4}" type="pres">
      <dgm:prSet presAssocID="{49225C73-1633-42F1-AB3B-7CB183E5F8B8}" presName="iconRect" presStyleLbl="node1" presStyleIdx="1" presStyleCnt="3" custScaleX="111533" custScaleY="114631" custLinFactNeighborX="-7966" custLinFactNeighborY="1136"/>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Leaf with solid fill"/>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custLinFactNeighborX="-2479" custLinFactNeighborY="-5192">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a:solidFill>
          <a:srgbClr val="57903F"/>
        </a:solidFill>
      </dgm:spPr>
    </dgm:pt>
    <dgm:pt modelId="{39509775-983E-4110-B989-EE2CD6514BE0}" type="pres">
      <dgm:prSet presAssocID="{1C383F32-22E8-4F62-A3E0-BDC3D5F48992}" presName="iconRect" presStyleLbl="node1" presStyleIdx="2" presStyleCnt="3" custScaleX="117215" custScaleY="107035" custLinFactNeighborX="842" custLinFactNeighborY="113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ploma Roll"/>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custScaleX="87528" custLinFactNeighborX="-309" custLinFactNeighborY="-3796">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487632" y="209663"/>
          <a:ext cx="1818562" cy="1818562"/>
        </a:xfrm>
        <a:prstGeom prst="ellipse">
          <a:avLst/>
        </a:prstGeom>
        <a:solidFill>
          <a:srgbClr val="F8D22F"/>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763170" y="384318"/>
          <a:ext cx="1267494" cy="146924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8000" r="-8000"/>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121819" y="2533741"/>
          <a:ext cx="2511057" cy="94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dirty="0"/>
            <a:t>Gold Key scholarship program </a:t>
          </a:r>
        </a:p>
      </dsp:txBody>
      <dsp:txXfrm>
        <a:off x="121819" y="2533741"/>
        <a:ext cx="2511057" cy="945000"/>
      </dsp:txXfrm>
    </dsp:sp>
    <dsp:sp modelId="{BCD8CDD9-0C56-4401-ADB1-8B48DAB2C96F}">
      <dsp:nvSpPr>
        <dsp:cNvPr id="0" name=""/>
        <dsp:cNvSpPr/>
      </dsp:nvSpPr>
      <dsp:spPr>
        <a:xfrm>
          <a:off x="4055250" y="209663"/>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364191" y="520889"/>
          <a:ext cx="1163777" cy="1196102"/>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464669" y="2533741"/>
          <a:ext cx="2981250" cy="94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dirty="0"/>
            <a:t>Board of </a:t>
          </a:r>
          <a:r>
            <a:rPr lang="en-US" sz="2000" kern="1200" dirty="0" err="1"/>
            <a:t>trusteeS</a:t>
          </a:r>
          <a:r>
            <a:rPr lang="en-US" sz="2000" kern="1200" dirty="0"/>
            <a:t> scholarship program</a:t>
          </a:r>
        </a:p>
      </dsp:txBody>
      <dsp:txXfrm>
        <a:off x="3464669" y="2533741"/>
        <a:ext cx="2981250" cy="945000"/>
      </dsp:txXfrm>
    </dsp:sp>
    <dsp:sp modelId="{FF93E135-77D6-48A0-8871-9BC93D705D06}">
      <dsp:nvSpPr>
        <dsp:cNvPr id="0" name=""/>
        <dsp:cNvSpPr/>
      </dsp:nvSpPr>
      <dsp:spPr>
        <a:xfrm>
          <a:off x="7622887" y="197805"/>
          <a:ext cx="1818562" cy="1818562"/>
        </a:xfrm>
        <a:prstGeom prst="ellipse">
          <a:avLst/>
        </a:prstGeom>
        <a:solidFill>
          <a:srgbClr val="57903F"/>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7929421" y="560519"/>
          <a:ext cx="1223065" cy="111684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218242" y="2546933"/>
          <a:ext cx="2609428" cy="94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ts val="0"/>
            </a:spcAft>
            <a:buNone/>
            <a:defRPr cap="all"/>
          </a:pPr>
          <a:r>
            <a:rPr lang="en-US" sz="2000" kern="1200" dirty="0"/>
            <a:t>FIELD OF STUDY/GENERAL</a:t>
          </a:r>
        </a:p>
        <a:p>
          <a:pPr marL="0" lvl="0" indent="0" algn="ctr" defTabSz="889000">
            <a:lnSpc>
              <a:spcPct val="100000"/>
            </a:lnSpc>
            <a:spcBef>
              <a:spcPct val="0"/>
            </a:spcBef>
            <a:spcAft>
              <a:spcPts val="0"/>
            </a:spcAft>
            <a:buNone/>
            <a:defRPr cap="all"/>
          </a:pPr>
          <a:r>
            <a:rPr lang="en-US" sz="2000" kern="1200" dirty="0"/>
            <a:t>Scholarships</a:t>
          </a:r>
        </a:p>
      </dsp:txBody>
      <dsp:txXfrm>
        <a:off x="7218242" y="2546933"/>
        <a:ext cx="2609428" cy="945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11/27/2023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11/27/2023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11/27/2023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11/27/2023</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11/27/2023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11/27/2023</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kellogg.edu/step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kellogg.edu/about/foundation/scholarshipfaqs/" TargetMode="External"/><Relationship Id="rId2" Type="http://schemas.openxmlformats.org/officeDocument/2006/relationships/hyperlink" Target="http://www.kellogg.edu/kccscholarship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fastweb.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kellogg.edu/step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2" Type="http://schemas.openxmlformats.org/officeDocument/2006/relationships/hyperlink" Target="https://www.kellogg.edu/step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5945985" y="2132444"/>
            <a:ext cx="4950690" cy="2000207"/>
          </a:xfrm>
        </p:spPr>
        <p:txBody>
          <a:bodyPr>
            <a:normAutofit fontScale="90000"/>
          </a:bodyPr>
          <a:lstStyle/>
          <a:p>
            <a:r>
              <a:rPr lang="en-US" sz="4400" dirty="0">
                <a:solidFill>
                  <a:schemeClr val="tx1"/>
                </a:solidFill>
              </a:rPr>
              <a:t>Kellogg Community College Foundation</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5945986" y="4128318"/>
            <a:ext cx="4950690" cy="729959"/>
          </a:xfrm>
        </p:spPr>
        <p:txBody>
          <a:bodyPr vert="horz" lIns="91440" tIns="45720" rIns="91440" bIns="45720" rtlCol="0" anchor="ctr">
            <a:noAutofit/>
          </a:bodyPr>
          <a:lstStyle/>
          <a:p>
            <a:pPr>
              <a:lnSpc>
                <a:spcPct val="100000"/>
              </a:lnSpc>
              <a:spcAft>
                <a:spcPts val="600"/>
              </a:spcAft>
            </a:pPr>
            <a:r>
              <a:rPr lang="en-US" sz="2000" dirty="0">
                <a:solidFill>
                  <a:schemeClr val="tx1"/>
                </a:solidFill>
              </a:rPr>
              <a:t>Scholarship Programs for KCC Students</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37332-6B3E-440E-B67E-F5B7197C82F9}"/>
              </a:ext>
            </a:extLst>
          </p:cNvPr>
          <p:cNvSpPr>
            <a:spLocks noGrp="1"/>
          </p:cNvSpPr>
          <p:nvPr>
            <p:ph type="title"/>
          </p:nvPr>
        </p:nvSpPr>
        <p:spPr>
          <a:xfrm>
            <a:off x="807521" y="197131"/>
            <a:ext cx="10576958" cy="1371600"/>
          </a:xfrm>
        </p:spPr>
        <p:txBody>
          <a:bodyPr/>
          <a:lstStyle/>
          <a:p>
            <a:pPr algn="ctr"/>
            <a:r>
              <a:rPr lang="en-US" dirty="0"/>
              <a:t>Board of Trustees Responsibilities</a:t>
            </a:r>
          </a:p>
        </p:txBody>
      </p:sp>
      <p:sp>
        <p:nvSpPr>
          <p:cNvPr id="3" name="Content Placeholder 2">
            <a:extLst>
              <a:ext uri="{FF2B5EF4-FFF2-40B4-BE49-F238E27FC236}">
                <a16:creationId xmlns:a16="http://schemas.microsoft.com/office/drawing/2014/main" id="{7F26CC0B-E8F4-480F-A62F-5FE5B5F0BC45}"/>
              </a:ext>
            </a:extLst>
          </p:cNvPr>
          <p:cNvSpPr>
            <a:spLocks noGrp="1"/>
          </p:cNvSpPr>
          <p:nvPr>
            <p:ph idx="1"/>
          </p:nvPr>
        </p:nvSpPr>
        <p:spPr>
          <a:xfrm>
            <a:off x="646545" y="1318162"/>
            <a:ext cx="10801267" cy="5248893"/>
          </a:xfrm>
        </p:spPr>
        <p:txBody>
          <a:bodyPr>
            <a:normAutofit fontScale="92500" lnSpcReduction="20000"/>
          </a:bodyPr>
          <a:lstStyle/>
          <a:p>
            <a:pPr marL="230188" indent="-230188" algn="l" rtl="0" fontAlgn="base">
              <a:buFont typeface="Wingdings" panose="05000000000000000000" pitchFamily="2" charset="2"/>
              <a:buChar char="§"/>
            </a:pPr>
            <a:r>
              <a:rPr lang="en-US" sz="1900" b="0" i="0" dirty="0">
                <a:solidFill>
                  <a:srgbClr val="000000"/>
                </a:solidFill>
                <a:effectLst/>
                <a:latin typeface="+mj-lt"/>
              </a:rPr>
              <a:t>Be enrolled as a full-time student (12 credits or more) for the fall and spring semesters. This requirement may be waived if you are accepted to certain KCC programs or in consultation with the Director of Student Life and the KCC Foundation. </a:t>
            </a:r>
          </a:p>
          <a:p>
            <a:pPr marL="230188" indent="-230188" algn="l" rtl="0" fontAlgn="base">
              <a:buFont typeface="Wingdings" panose="05000000000000000000" pitchFamily="2" charset="2"/>
              <a:buChar char="§"/>
            </a:pPr>
            <a:r>
              <a:rPr lang="en-US" sz="1900" b="0" i="0" dirty="0">
                <a:solidFill>
                  <a:srgbClr val="000000"/>
                </a:solidFill>
                <a:effectLst/>
                <a:latin typeface="+mj-lt"/>
              </a:rPr>
              <a:t>Maintain a minimum 3.0 cumulative GPA while enrolled at KCC. </a:t>
            </a:r>
          </a:p>
          <a:p>
            <a:pPr marL="230188" indent="-230188" algn="l" rtl="0" fontAlgn="base">
              <a:buFont typeface="Wingdings" panose="05000000000000000000" pitchFamily="2" charset="2"/>
              <a:buChar char="§"/>
            </a:pPr>
            <a:r>
              <a:rPr lang="en-US" sz="1900" b="0" i="0" dirty="0">
                <a:solidFill>
                  <a:srgbClr val="000000"/>
                </a:solidFill>
                <a:effectLst/>
                <a:latin typeface="+mj-lt"/>
              </a:rPr>
              <a:t>Adhere to the KCC Student Code of Conduct. </a:t>
            </a:r>
          </a:p>
          <a:p>
            <a:pPr marL="230188" indent="-230188" algn="l" rtl="0" fontAlgn="base">
              <a:buFont typeface="Wingdings" panose="05000000000000000000" pitchFamily="2" charset="2"/>
              <a:buChar char="§"/>
            </a:pPr>
            <a:r>
              <a:rPr lang="en-US" sz="1900" b="0" i="0" dirty="0">
                <a:solidFill>
                  <a:srgbClr val="000000"/>
                </a:solidFill>
                <a:effectLst/>
                <a:latin typeface="+mj-lt"/>
              </a:rPr>
              <a:t>Follow an approved KCC curriculum (transfer program or associate’s degree). </a:t>
            </a:r>
          </a:p>
          <a:p>
            <a:pPr marL="230188" indent="-230188" algn="l" rtl="0" fontAlgn="base">
              <a:buFont typeface="Wingdings" panose="05000000000000000000" pitchFamily="2" charset="2"/>
              <a:buChar char="§"/>
            </a:pPr>
            <a:r>
              <a:rPr lang="en-US" sz="1900" b="0" i="0" dirty="0">
                <a:solidFill>
                  <a:srgbClr val="000000"/>
                </a:solidFill>
                <a:effectLst/>
                <a:latin typeface="+mj-lt"/>
              </a:rPr>
              <a:t>Complete the Student Leadership </a:t>
            </a:r>
            <a:r>
              <a:rPr lang="en-US" sz="1900" dirty="0">
                <a:solidFill>
                  <a:srgbClr val="000000"/>
                </a:solidFill>
                <a:latin typeface="+mj-lt"/>
              </a:rPr>
              <a:t>Institute – a multi-week workshop in the first semester.</a:t>
            </a:r>
          </a:p>
          <a:p>
            <a:pPr marL="230188" indent="-230188" algn="l" rtl="0" fontAlgn="base">
              <a:buFont typeface="Wingdings" panose="05000000000000000000" pitchFamily="2" charset="2"/>
              <a:buChar char="§"/>
            </a:pPr>
            <a:r>
              <a:rPr lang="en-US" sz="1900" b="0" i="0" dirty="0">
                <a:solidFill>
                  <a:srgbClr val="000000"/>
                </a:solidFill>
                <a:effectLst/>
                <a:latin typeface="+mj-lt"/>
              </a:rPr>
              <a:t>Complete a service-learning development plan which includes two of the following: a 15-hour service activity with reflection paper; enrollment in SERV 100 or SERV 200.</a:t>
            </a:r>
          </a:p>
          <a:p>
            <a:pPr marL="230188" indent="-230188" algn="l" rtl="0" fontAlgn="base">
              <a:buFont typeface="Wingdings" panose="05000000000000000000" pitchFamily="2" charset="2"/>
              <a:buChar char="§"/>
            </a:pPr>
            <a:r>
              <a:rPr lang="en-US" sz="1900" b="0" i="0" dirty="0">
                <a:solidFill>
                  <a:srgbClr val="000000"/>
                </a:solidFill>
                <a:effectLst/>
                <a:latin typeface="+mj-lt"/>
              </a:rPr>
              <a:t>When eligible, join Phi Theta Kappa (the International Honors Society of the Two-Year College).  </a:t>
            </a:r>
          </a:p>
          <a:p>
            <a:pPr marL="230188" indent="-230188" algn="l" rtl="0" fontAlgn="base">
              <a:buFont typeface="Wingdings" panose="05000000000000000000" pitchFamily="2" charset="2"/>
              <a:buChar char="§"/>
            </a:pPr>
            <a:r>
              <a:rPr lang="en-US" sz="1900" b="0" i="0" dirty="0">
                <a:solidFill>
                  <a:srgbClr val="000000"/>
                </a:solidFill>
                <a:effectLst/>
                <a:latin typeface="+mj-lt"/>
              </a:rPr>
              <a:t>Create and maintain a leadership developme</a:t>
            </a:r>
            <a:r>
              <a:rPr lang="en-US" sz="1900" dirty="0">
                <a:solidFill>
                  <a:srgbClr val="000000"/>
                </a:solidFill>
                <a:latin typeface="+mj-lt"/>
              </a:rPr>
              <a:t>nt plan that includes 1. One transformative enrichment activity/experience each fall and spring semester and 2. Leadership responsibilities on campus such as serving in an officer role of an RSO or campus committee/activity.</a:t>
            </a:r>
            <a:endParaRPr lang="en-US" sz="1900" b="0" i="0" dirty="0">
              <a:solidFill>
                <a:srgbClr val="000000"/>
              </a:solidFill>
              <a:effectLst/>
              <a:latin typeface="+mj-lt"/>
            </a:endParaRPr>
          </a:p>
          <a:p>
            <a:pPr marL="230188" indent="-230188" algn="l" rtl="0" fontAlgn="base">
              <a:buFont typeface="Wingdings" panose="05000000000000000000" pitchFamily="2" charset="2"/>
              <a:buChar char="§"/>
            </a:pPr>
            <a:r>
              <a:rPr lang="en-US" sz="1900" b="0" i="0" dirty="0">
                <a:solidFill>
                  <a:srgbClr val="000000"/>
                </a:solidFill>
                <a:effectLst/>
                <a:latin typeface="+mj-lt"/>
              </a:rPr>
              <a:t>Maintain contact each fall and spring semester with the Director of Student Life.</a:t>
            </a:r>
          </a:p>
          <a:p>
            <a:endParaRPr lang="en-US" dirty="0"/>
          </a:p>
        </p:txBody>
      </p:sp>
    </p:spTree>
    <p:extLst>
      <p:ext uri="{BB962C8B-B14F-4D97-AF65-F5344CB8AC3E}">
        <p14:creationId xmlns:p14="http://schemas.microsoft.com/office/powerpoint/2010/main" val="1136959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55BD2-F4FB-4A4B-AB97-5DF5472DB6F1}"/>
              </a:ext>
            </a:extLst>
          </p:cNvPr>
          <p:cNvSpPr>
            <a:spLocks noGrp="1"/>
          </p:cNvSpPr>
          <p:nvPr>
            <p:ph type="title"/>
          </p:nvPr>
        </p:nvSpPr>
        <p:spPr>
          <a:xfrm>
            <a:off x="795647" y="642594"/>
            <a:ext cx="10604665" cy="1371600"/>
          </a:xfrm>
        </p:spPr>
        <p:txBody>
          <a:bodyPr/>
          <a:lstStyle/>
          <a:p>
            <a:pPr algn="ctr"/>
            <a:r>
              <a:rPr lang="en-US" dirty="0"/>
              <a:t>            Field of Study/General Scholarships</a:t>
            </a:r>
          </a:p>
        </p:txBody>
      </p:sp>
      <p:sp>
        <p:nvSpPr>
          <p:cNvPr id="3" name="Content Placeholder 2">
            <a:extLst>
              <a:ext uri="{FF2B5EF4-FFF2-40B4-BE49-F238E27FC236}">
                <a16:creationId xmlns:a16="http://schemas.microsoft.com/office/drawing/2014/main" id="{09C0D60C-D341-4BFF-8EFF-2A928AC52285}"/>
              </a:ext>
            </a:extLst>
          </p:cNvPr>
          <p:cNvSpPr>
            <a:spLocks noGrp="1"/>
          </p:cNvSpPr>
          <p:nvPr>
            <p:ph idx="1"/>
          </p:nvPr>
        </p:nvSpPr>
        <p:spPr>
          <a:xfrm>
            <a:off x="877455" y="2344651"/>
            <a:ext cx="10455563" cy="3226262"/>
          </a:xfrm>
        </p:spPr>
        <p:txBody>
          <a:bodyPr>
            <a:normAutofit/>
          </a:bodyPr>
          <a:lstStyle/>
          <a:p>
            <a:pPr marL="0" indent="0">
              <a:buNone/>
            </a:pPr>
            <a:r>
              <a:rPr lang="en-US" sz="2400" dirty="0">
                <a:solidFill>
                  <a:srgbClr val="222222"/>
                </a:solidFill>
                <a:latin typeface="+mj-lt"/>
              </a:rPr>
              <a:t>The KCC Foundation has over 170 scholarship opportunities for new and returning KCC students. Scholarships are awarded based on merit, financial need, program of study, and other donor criteria. </a:t>
            </a:r>
          </a:p>
          <a:p>
            <a:pPr marL="0" indent="0">
              <a:buNone/>
            </a:pPr>
            <a:r>
              <a:rPr lang="en-US" sz="2400" dirty="0">
                <a:solidFill>
                  <a:srgbClr val="222222"/>
                </a:solidFill>
                <a:latin typeface="+mj-lt"/>
              </a:rPr>
              <a:t>Applicants can be awarded more than one scholarship. These scholarships are awarded annually and range from $500 - $3,000. </a:t>
            </a:r>
          </a:p>
          <a:p>
            <a:pPr marL="0" indent="0">
              <a:buNone/>
            </a:pPr>
            <a:r>
              <a:rPr lang="en-US" sz="2400" dirty="0">
                <a:solidFill>
                  <a:srgbClr val="222222"/>
                </a:solidFill>
                <a:latin typeface="+mj-lt"/>
              </a:rPr>
              <a:t>You must apply for these scholarships each year. </a:t>
            </a:r>
          </a:p>
        </p:txBody>
      </p:sp>
      <p:sp>
        <p:nvSpPr>
          <p:cNvPr id="4" name="Oval 3">
            <a:extLst>
              <a:ext uri="{FF2B5EF4-FFF2-40B4-BE49-F238E27FC236}">
                <a16:creationId xmlns:a16="http://schemas.microsoft.com/office/drawing/2014/main" id="{2E702834-0659-44A0-9469-3CF6C15877FF}"/>
              </a:ext>
            </a:extLst>
          </p:cNvPr>
          <p:cNvSpPr/>
          <p:nvPr/>
        </p:nvSpPr>
        <p:spPr>
          <a:xfrm>
            <a:off x="1066800" y="737270"/>
            <a:ext cx="1214583" cy="1146950"/>
          </a:xfrm>
          <a:prstGeom prst="ellipse">
            <a:avLst/>
          </a:prstGeom>
          <a:solidFill>
            <a:srgbClr val="57903F"/>
          </a:solidFill>
        </p:spPr>
        <p:style>
          <a:lnRef idx="0">
            <a:schemeClr val="lt1">
              <a:alpha val="0"/>
              <a:hueOff val="0"/>
              <a:satOff val="0"/>
              <a:lumOff val="0"/>
              <a:alphaOff val="0"/>
            </a:schemeClr>
          </a:lnRef>
          <a:fillRef idx="1">
            <a:scrgbClr r="0" g="0" b="0"/>
          </a:fillRef>
          <a:effectRef idx="0">
            <a:schemeClr val="accent4">
              <a:hueOff val="0"/>
              <a:satOff val="0"/>
              <a:lumOff val="0"/>
              <a:alphaOff val="0"/>
            </a:schemeClr>
          </a:effectRef>
          <a:fontRef idx="minor"/>
        </p:style>
        <p:txBody>
          <a:bodyPr/>
          <a:lstStyle/>
          <a:p>
            <a:endParaRPr lang="en-US" dirty="0"/>
          </a:p>
        </p:txBody>
      </p:sp>
      <p:sp>
        <p:nvSpPr>
          <p:cNvPr id="5" name="Rectangle 4" descr="Diploma Roll">
            <a:extLst>
              <a:ext uri="{FF2B5EF4-FFF2-40B4-BE49-F238E27FC236}">
                <a16:creationId xmlns:a16="http://schemas.microsoft.com/office/drawing/2014/main" id="{0AFF5692-9F89-4F56-8948-73563C311E99}"/>
              </a:ext>
            </a:extLst>
          </p:cNvPr>
          <p:cNvSpPr/>
          <p:nvPr/>
        </p:nvSpPr>
        <p:spPr>
          <a:xfrm>
            <a:off x="1209964" y="905256"/>
            <a:ext cx="886691" cy="821944"/>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1265191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2F4FD-1535-46D0-BF18-8CFA2D94EF7D}"/>
              </a:ext>
            </a:extLst>
          </p:cNvPr>
          <p:cNvSpPr>
            <a:spLocks noGrp="1"/>
          </p:cNvSpPr>
          <p:nvPr>
            <p:ph type="title"/>
          </p:nvPr>
        </p:nvSpPr>
        <p:spPr>
          <a:xfrm>
            <a:off x="757382" y="305790"/>
            <a:ext cx="10621818" cy="1371600"/>
          </a:xfrm>
        </p:spPr>
        <p:txBody>
          <a:bodyPr/>
          <a:lstStyle/>
          <a:p>
            <a:pPr algn="ctr"/>
            <a:r>
              <a:rPr lang="en-US" dirty="0"/>
              <a:t>Field of Study/General Scholarship Criteria</a:t>
            </a:r>
          </a:p>
        </p:txBody>
      </p:sp>
      <p:sp>
        <p:nvSpPr>
          <p:cNvPr id="3" name="Content Placeholder 2">
            <a:extLst>
              <a:ext uri="{FF2B5EF4-FFF2-40B4-BE49-F238E27FC236}">
                <a16:creationId xmlns:a16="http://schemas.microsoft.com/office/drawing/2014/main" id="{5DFCB76B-AA0D-47CA-B748-9CC0D5617801}"/>
              </a:ext>
            </a:extLst>
          </p:cNvPr>
          <p:cNvSpPr>
            <a:spLocks noGrp="1"/>
          </p:cNvSpPr>
          <p:nvPr>
            <p:ph idx="1"/>
          </p:nvPr>
        </p:nvSpPr>
        <p:spPr>
          <a:xfrm>
            <a:off x="1066800" y="1677390"/>
            <a:ext cx="10058400" cy="4012672"/>
          </a:xfrm>
        </p:spPr>
        <p:txBody>
          <a:bodyPr>
            <a:normAutofit lnSpcReduction="10000"/>
          </a:bodyPr>
          <a:lstStyle/>
          <a:p>
            <a:pPr marL="230188" indent="-230188" algn="l" rtl="0">
              <a:buFont typeface="Wingdings" panose="05000000000000000000" pitchFamily="2" charset="2"/>
              <a:buChar char="§"/>
            </a:pPr>
            <a:r>
              <a:rPr lang="en-US" sz="2400" b="0" i="0" dirty="0">
                <a:solidFill>
                  <a:srgbClr val="222222"/>
                </a:solidFill>
                <a:effectLst/>
                <a:latin typeface="+mj-lt"/>
              </a:rPr>
              <a:t>Be a new </a:t>
            </a:r>
            <a:r>
              <a:rPr lang="en-US" sz="2400" b="0" i="1" dirty="0">
                <a:solidFill>
                  <a:srgbClr val="222222"/>
                </a:solidFill>
                <a:effectLst/>
                <a:latin typeface="+mj-lt"/>
              </a:rPr>
              <a:t>or</a:t>
            </a:r>
            <a:r>
              <a:rPr lang="en-US" sz="2400" b="0" i="0" dirty="0">
                <a:solidFill>
                  <a:srgbClr val="222222"/>
                </a:solidFill>
                <a:effectLst/>
                <a:latin typeface="+mj-lt"/>
              </a:rPr>
              <a:t> returning student.</a:t>
            </a:r>
          </a:p>
          <a:p>
            <a:pPr marL="230188" indent="-230188" algn="l" rtl="0">
              <a:buFont typeface="Wingdings" panose="05000000000000000000" pitchFamily="2" charset="2"/>
              <a:buChar char="§"/>
            </a:pPr>
            <a:r>
              <a:rPr lang="en-US" sz="2400" b="0" i="0" dirty="0">
                <a:solidFill>
                  <a:srgbClr val="222222"/>
                </a:solidFill>
                <a:effectLst/>
                <a:latin typeface="+mj-lt"/>
              </a:rPr>
              <a:t>Be a full-time </a:t>
            </a:r>
            <a:r>
              <a:rPr lang="en-US" sz="2400" b="0" i="1" dirty="0">
                <a:solidFill>
                  <a:srgbClr val="222222"/>
                </a:solidFill>
                <a:effectLst/>
                <a:latin typeface="+mj-lt"/>
              </a:rPr>
              <a:t>or</a:t>
            </a:r>
            <a:r>
              <a:rPr lang="en-US" sz="2400" b="0" i="0" dirty="0">
                <a:solidFill>
                  <a:srgbClr val="222222"/>
                </a:solidFill>
                <a:effectLst/>
                <a:latin typeface="+mj-lt"/>
              </a:rPr>
              <a:t> part-time student.</a:t>
            </a:r>
          </a:p>
          <a:p>
            <a:pPr marL="230188" indent="-230188" algn="l" rtl="0">
              <a:buFont typeface="Wingdings" panose="05000000000000000000" pitchFamily="2" charset="2"/>
              <a:buChar char="§"/>
            </a:pPr>
            <a:r>
              <a:rPr lang="en-US" sz="2400" b="0" i="0" dirty="0">
                <a:solidFill>
                  <a:srgbClr val="222222"/>
                </a:solidFill>
                <a:effectLst/>
                <a:latin typeface="+mj-lt"/>
              </a:rPr>
              <a:t>Reside in </a:t>
            </a:r>
            <a:r>
              <a:rPr lang="en-US" sz="2400" b="0" i="1" dirty="0">
                <a:solidFill>
                  <a:srgbClr val="222222"/>
                </a:solidFill>
                <a:effectLst/>
                <a:latin typeface="+mj-lt"/>
              </a:rPr>
              <a:t>or</a:t>
            </a:r>
            <a:r>
              <a:rPr lang="en-US" sz="2400" b="0" i="0" dirty="0">
                <a:solidFill>
                  <a:srgbClr val="222222"/>
                </a:solidFill>
                <a:effectLst/>
                <a:latin typeface="+mj-lt"/>
              </a:rPr>
              <a:t> out of district.</a:t>
            </a:r>
          </a:p>
          <a:p>
            <a:pPr marL="230188" indent="-230188" algn="l" rtl="0">
              <a:buFont typeface="Wingdings" panose="05000000000000000000" pitchFamily="2" charset="2"/>
              <a:buChar char="§"/>
            </a:pPr>
            <a:r>
              <a:rPr lang="en-US" sz="2400" b="0" i="0" dirty="0">
                <a:solidFill>
                  <a:srgbClr val="222222"/>
                </a:solidFill>
                <a:effectLst/>
                <a:latin typeface="+mj-lt"/>
              </a:rPr>
              <a:t>Have an </a:t>
            </a:r>
            <a:r>
              <a:rPr lang="en-US" sz="2400" b="1" i="0" u="none" strike="noStrike" dirty="0">
                <a:effectLst/>
                <a:latin typeface="+mj-lt"/>
                <a:hlinkClick r:id="rId2">
                  <a:extLst>
                    <a:ext uri="{A12FA001-AC4F-418D-AE19-62706E023703}">
                      <ahyp:hlinkClr xmlns:ahyp="http://schemas.microsoft.com/office/drawing/2018/hyperlinkcolor" val="tx"/>
                    </a:ext>
                  </a:extLst>
                </a:hlinkClick>
              </a:rPr>
              <a:t>Admission Application</a:t>
            </a:r>
            <a:r>
              <a:rPr lang="en-US" sz="2400" b="0" i="0" dirty="0">
                <a:effectLst/>
                <a:latin typeface="+mj-lt"/>
              </a:rPr>
              <a:t> </a:t>
            </a:r>
            <a:r>
              <a:rPr lang="en-US" sz="2400" b="0" i="0" dirty="0">
                <a:solidFill>
                  <a:srgbClr val="222222"/>
                </a:solidFill>
                <a:effectLst/>
                <a:latin typeface="+mj-lt"/>
              </a:rPr>
              <a:t>on file with the KCC Admissions Office.</a:t>
            </a:r>
          </a:p>
          <a:p>
            <a:pPr marL="230188" indent="-230188" algn="l" rtl="0">
              <a:buFont typeface="Wingdings" panose="05000000000000000000" pitchFamily="2" charset="2"/>
              <a:buChar char="§"/>
            </a:pPr>
            <a:r>
              <a:rPr lang="en-US" sz="2400" b="0" i="0" dirty="0">
                <a:solidFill>
                  <a:srgbClr val="222222"/>
                </a:solidFill>
                <a:effectLst/>
                <a:latin typeface="+mj-lt"/>
              </a:rPr>
              <a:t>Have a minimum cumulative </a:t>
            </a:r>
            <a:r>
              <a:rPr lang="en-US" sz="2400" b="1" i="0" dirty="0">
                <a:solidFill>
                  <a:srgbClr val="222222"/>
                </a:solidFill>
                <a:effectLst/>
                <a:latin typeface="+mj-lt"/>
              </a:rPr>
              <a:t>GPA of 2.0 </a:t>
            </a:r>
            <a:r>
              <a:rPr lang="en-US" sz="2400" b="0" i="0" dirty="0">
                <a:solidFill>
                  <a:srgbClr val="222222"/>
                </a:solidFill>
                <a:effectLst/>
                <a:latin typeface="+mj-lt"/>
              </a:rPr>
              <a:t>(some scholarships require a GPA of higher than 2.0.).</a:t>
            </a:r>
          </a:p>
          <a:p>
            <a:pPr lvl="1" indent="0" algn="l" rtl="0">
              <a:buSzPct val="50000"/>
              <a:buNone/>
            </a:pPr>
            <a:r>
              <a:rPr lang="en-US" sz="2000" b="0" i="1" dirty="0">
                <a:solidFill>
                  <a:srgbClr val="222222"/>
                </a:solidFill>
                <a:effectLst/>
                <a:latin typeface="+mj-lt"/>
              </a:rPr>
              <a:t>If you have below a 2.0 GPA, you may be considered for scholarships if you have a letter of recommendation from a KCC Faculty member, counselor, or Financial Aid staff member.</a:t>
            </a:r>
          </a:p>
          <a:p>
            <a:endParaRPr lang="en-US" dirty="0"/>
          </a:p>
        </p:txBody>
      </p:sp>
    </p:spTree>
    <p:extLst>
      <p:ext uri="{BB962C8B-B14F-4D97-AF65-F5344CB8AC3E}">
        <p14:creationId xmlns:p14="http://schemas.microsoft.com/office/powerpoint/2010/main" val="3561581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5483D-ED2A-4C4D-97B7-7C9A9EAA13C6}"/>
              </a:ext>
            </a:extLst>
          </p:cNvPr>
          <p:cNvSpPr>
            <a:spLocks noGrp="1"/>
          </p:cNvSpPr>
          <p:nvPr>
            <p:ph type="title"/>
          </p:nvPr>
        </p:nvSpPr>
        <p:spPr>
          <a:xfrm>
            <a:off x="939311" y="259760"/>
            <a:ext cx="10313377" cy="1371600"/>
          </a:xfrm>
        </p:spPr>
        <p:txBody>
          <a:bodyPr/>
          <a:lstStyle/>
          <a:p>
            <a:pPr algn="ctr"/>
            <a:r>
              <a:rPr lang="en-US" dirty="0"/>
              <a:t>Where to go to Apply &amp; Advice</a:t>
            </a:r>
          </a:p>
        </p:txBody>
      </p:sp>
      <p:sp>
        <p:nvSpPr>
          <p:cNvPr id="3" name="Content Placeholder 2">
            <a:extLst>
              <a:ext uri="{FF2B5EF4-FFF2-40B4-BE49-F238E27FC236}">
                <a16:creationId xmlns:a16="http://schemas.microsoft.com/office/drawing/2014/main" id="{13F7A62B-6566-4D26-B88F-5BFE1A7B29AB}"/>
              </a:ext>
            </a:extLst>
          </p:cNvPr>
          <p:cNvSpPr>
            <a:spLocks noGrp="1"/>
          </p:cNvSpPr>
          <p:nvPr>
            <p:ph idx="1"/>
          </p:nvPr>
        </p:nvSpPr>
        <p:spPr>
          <a:xfrm>
            <a:off x="748145" y="1401288"/>
            <a:ext cx="10640291" cy="4872375"/>
          </a:xfrm>
        </p:spPr>
        <p:txBody>
          <a:bodyPr>
            <a:normAutofit fontScale="92500" lnSpcReduction="20000"/>
          </a:bodyPr>
          <a:lstStyle/>
          <a:p>
            <a:pPr marL="230188" indent="-230188">
              <a:buFont typeface="Wingdings" panose="05000000000000000000" pitchFamily="2" charset="2"/>
              <a:buChar char="§"/>
            </a:pPr>
            <a:r>
              <a:rPr lang="en-US" sz="2400" u="sng" dirty="0">
                <a:solidFill>
                  <a:srgbClr val="0563C1"/>
                </a:solidFill>
                <a:effectLst/>
                <a:latin typeface="+mj-lt"/>
                <a:ea typeface="Times New Roman" panose="02020603050405020304" pitchFamily="18" charset="0"/>
                <a:hlinkClick r:id="rId2"/>
              </a:rPr>
              <a:t>kellogg.edu/</a:t>
            </a:r>
            <a:r>
              <a:rPr lang="en-US" sz="2400" u="sng" dirty="0" err="1">
                <a:solidFill>
                  <a:srgbClr val="0563C1"/>
                </a:solidFill>
                <a:effectLst/>
                <a:latin typeface="+mj-lt"/>
                <a:ea typeface="Times New Roman" panose="02020603050405020304" pitchFamily="18" charset="0"/>
                <a:hlinkClick r:id="rId2"/>
              </a:rPr>
              <a:t>kccscholarships</a:t>
            </a:r>
            <a:endParaRPr lang="en-US" sz="2400" u="sng" dirty="0">
              <a:solidFill>
                <a:srgbClr val="0563C1"/>
              </a:solidFill>
              <a:effectLst/>
              <a:latin typeface="+mj-lt"/>
              <a:ea typeface="Times New Roman" panose="02020603050405020304" pitchFamily="18" charset="0"/>
            </a:endParaRPr>
          </a:p>
          <a:p>
            <a:pPr marL="230188" indent="-230188">
              <a:buFont typeface="Wingdings" panose="05000000000000000000" pitchFamily="2" charset="2"/>
              <a:buChar char="§"/>
            </a:pPr>
            <a:r>
              <a:rPr lang="en-US" sz="2400" dirty="0">
                <a:latin typeface="+mj-lt"/>
              </a:rPr>
              <a:t>Online scholarship application will open on December 1 - check website.</a:t>
            </a:r>
          </a:p>
          <a:p>
            <a:pPr marL="230188" indent="-230188">
              <a:buFont typeface="Wingdings" panose="05000000000000000000" pitchFamily="2" charset="2"/>
              <a:buChar char="§"/>
            </a:pPr>
            <a:r>
              <a:rPr lang="en-US" sz="2400" dirty="0">
                <a:latin typeface="+mj-lt"/>
              </a:rPr>
              <a:t>Take your time filling out the application and answer all the questions. </a:t>
            </a:r>
          </a:p>
          <a:p>
            <a:pPr marL="230188" lvl="1" indent="-230188">
              <a:buFont typeface="Wingdings" panose="05000000000000000000" pitchFamily="2" charset="2"/>
              <a:buChar char="§"/>
            </a:pPr>
            <a:r>
              <a:rPr lang="en-US" sz="2400" dirty="0">
                <a:latin typeface="+mj-lt"/>
              </a:rPr>
              <a:t>The short-answer questions are important. These should be a few paragraphs about you!</a:t>
            </a:r>
          </a:p>
          <a:p>
            <a:pPr marL="230188" indent="-230188">
              <a:buFont typeface="Wingdings" panose="05000000000000000000" pitchFamily="2" charset="2"/>
              <a:buChar char="§"/>
            </a:pPr>
            <a:r>
              <a:rPr lang="en-US" sz="2400" dirty="0">
                <a:latin typeface="+mj-lt"/>
              </a:rPr>
              <a:t>Have someone review your answers before submitting the application.</a:t>
            </a:r>
          </a:p>
          <a:p>
            <a:pPr marL="230188" indent="-230188">
              <a:buFont typeface="Wingdings" panose="05000000000000000000" pitchFamily="2" charset="2"/>
              <a:buChar char="§"/>
            </a:pPr>
            <a:r>
              <a:rPr lang="en-US" sz="2400" dirty="0">
                <a:latin typeface="+mj-lt"/>
              </a:rPr>
              <a:t>Submit application on or before the priority deadline date of </a:t>
            </a:r>
            <a:r>
              <a:rPr lang="en-US" sz="2400" b="1" dirty="0">
                <a:latin typeface="+mj-lt"/>
              </a:rPr>
              <a:t>March 1, 2024</a:t>
            </a:r>
            <a:r>
              <a:rPr lang="en-US" sz="2400" dirty="0">
                <a:latin typeface="+mj-lt"/>
              </a:rPr>
              <a:t>, for ALL applications. </a:t>
            </a:r>
          </a:p>
          <a:p>
            <a:pPr marL="230188" indent="-230188">
              <a:buFont typeface="Wingdings" panose="05000000000000000000" pitchFamily="2" charset="2"/>
              <a:buChar char="§"/>
            </a:pPr>
            <a:r>
              <a:rPr lang="en-US" sz="2400" u="sng" dirty="0">
                <a:solidFill>
                  <a:srgbClr val="0563C1"/>
                </a:solidFill>
                <a:effectLst/>
                <a:latin typeface="+mj-lt"/>
                <a:ea typeface="Times New Roman" panose="02020603050405020304" pitchFamily="18" charset="0"/>
                <a:hlinkClick r:id="rId3"/>
              </a:rPr>
              <a:t>kellogg.edu/</a:t>
            </a:r>
            <a:r>
              <a:rPr lang="en-US" sz="2400" u="sng" dirty="0" err="1">
                <a:solidFill>
                  <a:srgbClr val="0563C1"/>
                </a:solidFill>
                <a:effectLst/>
                <a:latin typeface="+mj-lt"/>
                <a:ea typeface="Times New Roman" panose="02020603050405020304" pitchFamily="18" charset="0"/>
                <a:hlinkClick r:id="rId3"/>
              </a:rPr>
              <a:t>scholarshipfaqs</a:t>
            </a:r>
            <a:endParaRPr lang="en-US" sz="2400" u="sng" dirty="0">
              <a:solidFill>
                <a:srgbClr val="0563C1"/>
              </a:solidFill>
              <a:effectLst/>
              <a:latin typeface="+mj-lt"/>
              <a:ea typeface="Times New Roman" panose="02020603050405020304" pitchFamily="18" charset="0"/>
            </a:endParaRPr>
          </a:p>
          <a:p>
            <a:pPr marL="230188" indent="-230188">
              <a:buFont typeface="Wingdings" panose="05000000000000000000" pitchFamily="2" charset="2"/>
              <a:buChar char="§"/>
            </a:pPr>
            <a:r>
              <a:rPr lang="en-US" sz="2400" i="0" dirty="0">
                <a:solidFill>
                  <a:srgbClr val="000000"/>
                </a:solidFill>
                <a:effectLst/>
                <a:latin typeface="+mj-lt"/>
              </a:rPr>
              <a:t>We often work with students </a:t>
            </a:r>
            <a:r>
              <a:rPr lang="en-US" sz="2400" dirty="0">
                <a:solidFill>
                  <a:srgbClr val="000000"/>
                </a:solidFill>
                <a:latin typeface="+mj-lt"/>
              </a:rPr>
              <a:t>and coordinate efforts between the KCC Foundation and Financial Aid Department to ensure student’s financial aid award packages meet their needs. </a:t>
            </a:r>
          </a:p>
          <a:p>
            <a:pPr marL="230188" indent="-230188">
              <a:buFont typeface="Wingdings" panose="05000000000000000000" pitchFamily="2" charset="2"/>
              <a:buChar char="§"/>
            </a:pPr>
            <a:r>
              <a:rPr lang="en-US" sz="2400" dirty="0">
                <a:solidFill>
                  <a:srgbClr val="000000"/>
                </a:solidFill>
                <a:latin typeface="+mj-lt"/>
              </a:rPr>
              <a:t>Please contact us with any questions at </a:t>
            </a:r>
            <a:r>
              <a:rPr lang="en-US" sz="2400" b="1" dirty="0">
                <a:solidFill>
                  <a:srgbClr val="000000"/>
                </a:solidFill>
                <a:latin typeface="+mj-lt"/>
              </a:rPr>
              <a:t>kccfoundation@kellogg.edu </a:t>
            </a:r>
            <a:endParaRPr lang="en-US" sz="2400" b="1" i="0" dirty="0">
              <a:solidFill>
                <a:srgbClr val="000000"/>
              </a:solidFill>
              <a:effectLst/>
              <a:latin typeface="+mj-lt"/>
            </a:endParaRPr>
          </a:p>
          <a:p>
            <a:pPr marL="230188" indent="-230188"/>
            <a:endParaRPr lang="en-US" sz="1800" dirty="0">
              <a:solidFill>
                <a:srgbClr val="0563C1"/>
              </a:solidFill>
              <a:effectLst/>
              <a:latin typeface="Calibri" panose="020F0502020204030204" pitchFamily="34" charset="0"/>
              <a:ea typeface="Times New Roman" panose="02020603050405020304" pitchFamily="18" charset="0"/>
            </a:endParaRPr>
          </a:p>
          <a:p>
            <a:pPr marL="0" indent="0">
              <a:buNone/>
            </a:pPr>
            <a:endParaRPr lang="en-US" sz="1800" dirty="0">
              <a:solidFill>
                <a:srgbClr val="201F1E"/>
              </a:solidFill>
              <a:effectLst/>
              <a:latin typeface="Calibri" panose="020F0502020204030204" pitchFamily="34" charset="0"/>
              <a:ea typeface="Calibri" panose="020F0502020204030204" pitchFamily="34" charset="0"/>
            </a:endParaRPr>
          </a:p>
          <a:p>
            <a:endParaRPr lang="en-US" sz="2400" dirty="0"/>
          </a:p>
          <a:p>
            <a:endParaRPr lang="en-US" dirty="0"/>
          </a:p>
        </p:txBody>
      </p:sp>
    </p:spTree>
    <p:extLst>
      <p:ext uri="{BB962C8B-B14F-4D97-AF65-F5344CB8AC3E}">
        <p14:creationId xmlns:p14="http://schemas.microsoft.com/office/powerpoint/2010/main" val="2802994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6911B-5E0E-4B80-9451-BA2EED423406}"/>
              </a:ext>
            </a:extLst>
          </p:cNvPr>
          <p:cNvSpPr>
            <a:spLocks noGrp="1"/>
          </p:cNvSpPr>
          <p:nvPr>
            <p:ph type="title"/>
          </p:nvPr>
        </p:nvSpPr>
        <p:spPr>
          <a:xfrm>
            <a:off x="1066799" y="476339"/>
            <a:ext cx="10173855" cy="1371600"/>
          </a:xfrm>
        </p:spPr>
        <p:txBody>
          <a:bodyPr/>
          <a:lstStyle/>
          <a:p>
            <a:pPr algn="ctr"/>
            <a:r>
              <a:rPr lang="en-US" dirty="0"/>
              <a:t>Other Scholarship Opportunities</a:t>
            </a:r>
          </a:p>
        </p:txBody>
      </p:sp>
      <p:sp>
        <p:nvSpPr>
          <p:cNvPr id="3" name="Content Placeholder 2">
            <a:extLst>
              <a:ext uri="{FF2B5EF4-FFF2-40B4-BE49-F238E27FC236}">
                <a16:creationId xmlns:a16="http://schemas.microsoft.com/office/drawing/2014/main" id="{44B198C0-4709-4C73-B152-8F36CF63FE07}"/>
              </a:ext>
            </a:extLst>
          </p:cNvPr>
          <p:cNvSpPr>
            <a:spLocks noGrp="1"/>
          </p:cNvSpPr>
          <p:nvPr>
            <p:ph idx="1"/>
          </p:nvPr>
        </p:nvSpPr>
        <p:spPr>
          <a:xfrm>
            <a:off x="951345" y="1745673"/>
            <a:ext cx="10390910" cy="4042282"/>
          </a:xfrm>
        </p:spPr>
        <p:txBody>
          <a:bodyPr/>
          <a:lstStyle/>
          <a:p>
            <a:pPr>
              <a:buFont typeface="Wingdings" panose="05000000000000000000" pitchFamily="2" charset="2"/>
              <a:buChar char="§"/>
            </a:pPr>
            <a:r>
              <a:rPr lang="en-US" sz="2600" dirty="0">
                <a:latin typeface="+mj-lt"/>
              </a:rPr>
              <a:t>Local Community Foundations – check websites for deadline</a:t>
            </a:r>
          </a:p>
          <a:p>
            <a:pPr>
              <a:buFont typeface="Wingdings" panose="05000000000000000000" pitchFamily="2" charset="2"/>
              <a:buChar char="§"/>
            </a:pPr>
            <a:r>
              <a:rPr lang="en-US" sz="2600" dirty="0">
                <a:latin typeface="+mj-lt"/>
              </a:rPr>
              <a:t>Your high school</a:t>
            </a:r>
          </a:p>
          <a:p>
            <a:pPr>
              <a:buFont typeface="Wingdings" panose="05000000000000000000" pitchFamily="2" charset="2"/>
              <a:buChar char="§"/>
            </a:pPr>
            <a:r>
              <a:rPr lang="en-US" sz="2600" dirty="0">
                <a:latin typeface="+mj-lt"/>
              </a:rPr>
              <a:t>Calhoun Area Career Center</a:t>
            </a:r>
          </a:p>
          <a:p>
            <a:pPr>
              <a:buFont typeface="Wingdings" panose="05000000000000000000" pitchFamily="2" charset="2"/>
              <a:buChar char="§"/>
            </a:pPr>
            <a:r>
              <a:rPr lang="en-US" sz="2600" dirty="0">
                <a:latin typeface="+mj-lt"/>
              </a:rPr>
              <a:t>Grants/scholarships from the State of Michigan</a:t>
            </a:r>
          </a:p>
          <a:p>
            <a:pPr>
              <a:buFont typeface="Wingdings" panose="05000000000000000000" pitchFamily="2" charset="2"/>
              <a:buChar char="§"/>
            </a:pPr>
            <a:r>
              <a:rPr lang="en-US" sz="2600" dirty="0">
                <a:solidFill>
                  <a:srgbClr val="000000"/>
                </a:solidFill>
                <a:latin typeface="+mj-lt"/>
              </a:rPr>
              <a:t>Creating an account on </a:t>
            </a:r>
            <a:r>
              <a:rPr lang="en-US" sz="2600" dirty="0" err="1">
                <a:solidFill>
                  <a:srgbClr val="000000"/>
                </a:solidFill>
                <a:latin typeface="+mj-lt"/>
              </a:rPr>
              <a:t>Fastweb</a:t>
            </a:r>
            <a:r>
              <a:rPr lang="en-US" sz="2600" dirty="0">
                <a:solidFill>
                  <a:srgbClr val="000000"/>
                </a:solidFill>
                <a:latin typeface="+mj-lt"/>
              </a:rPr>
              <a:t> – </a:t>
            </a:r>
            <a:r>
              <a:rPr lang="en-US" sz="2600" dirty="0">
                <a:solidFill>
                  <a:srgbClr val="00B0F0"/>
                </a:solidFill>
                <a:latin typeface="+mj-lt"/>
                <a:hlinkClick r:id="rId2">
                  <a:extLst>
                    <a:ext uri="{A12FA001-AC4F-418D-AE19-62706E023703}">
                      <ahyp:hlinkClr xmlns:ahyp="http://schemas.microsoft.com/office/drawing/2018/hyperlinkcolor" val="tx"/>
                    </a:ext>
                  </a:extLst>
                </a:hlinkClick>
              </a:rPr>
              <a:t>fastweb.com </a:t>
            </a:r>
            <a:r>
              <a:rPr lang="en-US" sz="2600" dirty="0">
                <a:latin typeface="+mj-lt"/>
              </a:rPr>
              <a:t>– this is a recommended online resource.</a:t>
            </a:r>
            <a:endParaRPr lang="en-US" sz="2600" dirty="0">
              <a:solidFill>
                <a:srgbClr val="00B0F0"/>
              </a:solidFill>
              <a:latin typeface="+mj-lt"/>
            </a:endParaRPr>
          </a:p>
          <a:p>
            <a:endParaRPr lang="en-US" sz="2400" i="0" dirty="0">
              <a:solidFill>
                <a:srgbClr val="000000"/>
              </a:solidFill>
              <a:effectLst/>
              <a:latin typeface="+mj-lt"/>
            </a:endParaRPr>
          </a:p>
          <a:p>
            <a:pPr marL="0" indent="0">
              <a:buNone/>
            </a:pPr>
            <a:endParaRPr lang="en-US" dirty="0"/>
          </a:p>
        </p:txBody>
      </p:sp>
    </p:spTree>
    <p:extLst>
      <p:ext uri="{BB962C8B-B14F-4D97-AF65-F5344CB8AC3E}">
        <p14:creationId xmlns:p14="http://schemas.microsoft.com/office/powerpoint/2010/main" val="30944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a:normAutofit/>
          </a:bodyPr>
          <a:lstStyle/>
          <a:p>
            <a:pPr algn="ctr"/>
            <a:r>
              <a:rPr lang="en-US" dirty="0"/>
              <a:t>Scholarship Opportunities</a:t>
            </a:r>
          </a:p>
        </p:txBody>
      </p:sp>
      <p:graphicFrame>
        <p:nvGraphicFramePr>
          <p:cNvPr id="5" name="Content Placeholder 2" descr="SmartArt graphic">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79480873"/>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4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EA4DE-00EA-402F-ABDE-55DBBCAA45F0}"/>
              </a:ext>
            </a:extLst>
          </p:cNvPr>
          <p:cNvSpPr>
            <a:spLocks noGrp="1"/>
          </p:cNvSpPr>
          <p:nvPr>
            <p:ph type="title"/>
          </p:nvPr>
        </p:nvSpPr>
        <p:spPr>
          <a:xfrm>
            <a:off x="826654" y="614885"/>
            <a:ext cx="10441710" cy="1081275"/>
          </a:xfrm>
        </p:spPr>
        <p:txBody>
          <a:bodyPr/>
          <a:lstStyle/>
          <a:p>
            <a:pPr algn="ctr"/>
            <a:r>
              <a:rPr lang="en-US" dirty="0"/>
              <a:t>Scholarship Application Materials</a:t>
            </a:r>
          </a:p>
        </p:txBody>
      </p:sp>
      <p:sp>
        <p:nvSpPr>
          <p:cNvPr id="3" name="Content Placeholder 2">
            <a:extLst>
              <a:ext uri="{FF2B5EF4-FFF2-40B4-BE49-F238E27FC236}">
                <a16:creationId xmlns:a16="http://schemas.microsoft.com/office/drawing/2014/main" id="{87DEA97F-B3E0-4B81-8442-D5CAA0ECF644}"/>
              </a:ext>
            </a:extLst>
          </p:cNvPr>
          <p:cNvSpPr>
            <a:spLocks noGrp="1"/>
          </p:cNvSpPr>
          <p:nvPr>
            <p:ph idx="1"/>
          </p:nvPr>
        </p:nvSpPr>
        <p:spPr>
          <a:xfrm>
            <a:off x="826654" y="1819564"/>
            <a:ext cx="10538692" cy="3888509"/>
          </a:xfrm>
        </p:spPr>
        <p:txBody>
          <a:bodyPr>
            <a:normAutofit/>
          </a:bodyPr>
          <a:lstStyle/>
          <a:p>
            <a:pPr marL="0" indent="0">
              <a:buNone/>
            </a:pPr>
            <a:r>
              <a:rPr lang="en-US" sz="2400" dirty="0"/>
              <a:t>Have the following prepared when you apply for a scholarship:</a:t>
            </a:r>
          </a:p>
          <a:p>
            <a:pPr lvl="1" indent="-227013">
              <a:buFont typeface="Wingdings" panose="05000000000000000000" pitchFamily="2" charset="2"/>
              <a:buChar char="§"/>
            </a:pPr>
            <a:r>
              <a:rPr lang="en-US" sz="2000" dirty="0"/>
              <a:t>FAFSA - while the KCC Foundation does </a:t>
            </a:r>
            <a:r>
              <a:rPr lang="en-US" sz="2000" b="1" dirty="0"/>
              <a:t>not </a:t>
            </a:r>
            <a:r>
              <a:rPr lang="en-US" sz="2000" dirty="0"/>
              <a:t>require a FAFSA to complete the application, it is highly encouraged to complete one, even if you will not receive any aid from the Department of Education. </a:t>
            </a:r>
          </a:p>
          <a:p>
            <a:pPr marL="684213" lvl="2" indent="-222250">
              <a:buFont typeface="Courier New" panose="02070309020205020404" pitchFamily="49" charset="0"/>
              <a:buChar char="o"/>
            </a:pPr>
            <a:r>
              <a:rPr lang="en-US" sz="1800" dirty="0"/>
              <a:t>A decline letter from FAFSA may prove your financial need in some instances.</a:t>
            </a:r>
          </a:p>
          <a:p>
            <a:pPr lvl="1" indent="-227013">
              <a:buFont typeface="Wingdings" panose="05000000000000000000" pitchFamily="2" charset="2"/>
              <a:buChar char="§"/>
            </a:pPr>
            <a:r>
              <a:rPr lang="en-US" sz="2000" dirty="0"/>
              <a:t>List of awards and achievements</a:t>
            </a:r>
            <a:r>
              <a:rPr lang="en-US" sz="1800" dirty="0"/>
              <a:t> </a:t>
            </a:r>
          </a:p>
          <a:p>
            <a:pPr marL="684213" lvl="2" indent="-222250">
              <a:buFont typeface="Courier New" panose="02070309020205020404" pitchFamily="49" charset="0"/>
              <a:buChar char="o"/>
            </a:pPr>
            <a:r>
              <a:rPr lang="en-US" sz="1800" dirty="0"/>
              <a:t>This will help you to remember what you have earned over the years. </a:t>
            </a:r>
          </a:p>
          <a:p>
            <a:pPr lvl="1" indent="-227013">
              <a:buFont typeface="Wingdings" panose="05000000000000000000" pitchFamily="2" charset="2"/>
              <a:buChar char="§"/>
            </a:pPr>
            <a:r>
              <a:rPr lang="en-US" sz="2000" dirty="0"/>
              <a:t>Income for your household</a:t>
            </a:r>
          </a:p>
          <a:p>
            <a:pPr marL="684213" lvl="2" indent="-222250">
              <a:buFont typeface="Courier New" panose="02070309020205020404" pitchFamily="49" charset="0"/>
              <a:buChar char="o"/>
            </a:pPr>
            <a:r>
              <a:rPr lang="en-US" sz="1800" dirty="0"/>
              <a:t>This means your parents and your income – there is a question about household income on the application. The more information you can provide the better.</a:t>
            </a:r>
          </a:p>
        </p:txBody>
      </p:sp>
    </p:spTree>
    <p:extLst>
      <p:ext uri="{BB962C8B-B14F-4D97-AF65-F5344CB8AC3E}">
        <p14:creationId xmlns:p14="http://schemas.microsoft.com/office/powerpoint/2010/main" val="186931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5CEFA-B98A-4011-9089-4D0E7DF5AED5}"/>
              </a:ext>
            </a:extLst>
          </p:cNvPr>
          <p:cNvSpPr>
            <a:spLocks noGrp="1"/>
          </p:cNvSpPr>
          <p:nvPr>
            <p:ph type="title"/>
          </p:nvPr>
        </p:nvSpPr>
        <p:spPr/>
        <p:txBody>
          <a:bodyPr/>
          <a:lstStyle/>
          <a:p>
            <a:pPr algn="ctr"/>
            <a:r>
              <a:rPr lang="en-US" dirty="0"/>
              <a:t>Scholarship Application Materials</a:t>
            </a:r>
          </a:p>
        </p:txBody>
      </p:sp>
      <p:sp>
        <p:nvSpPr>
          <p:cNvPr id="3" name="Content Placeholder 2">
            <a:extLst>
              <a:ext uri="{FF2B5EF4-FFF2-40B4-BE49-F238E27FC236}">
                <a16:creationId xmlns:a16="http://schemas.microsoft.com/office/drawing/2014/main" id="{D5B1B461-4865-4B02-B1B7-E6D4A5715A4F}"/>
              </a:ext>
            </a:extLst>
          </p:cNvPr>
          <p:cNvSpPr>
            <a:spLocks noGrp="1"/>
          </p:cNvSpPr>
          <p:nvPr>
            <p:ph idx="1"/>
          </p:nvPr>
        </p:nvSpPr>
        <p:spPr>
          <a:xfrm>
            <a:off x="1066800" y="1939636"/>
            <a:ext cx="10058400" cy="4013108"/>
          </a:xfrm>
        </p:spPr>
        <p:txBody>
          <a:bodyPr>
            <a:normAutofit/>
          </a:bodyPr>
          <a:lstStyle/>
          <a:p>
            <a:pPr marL="230188" lvl="1" indent="-230188">
              <a:buFont typeface="Wingdings" panose="05000000000000000000" pitchFamily="2" charset="2"/>
              <a:buChar char="§"/>
            </a:pPr>
            <a:r>
              <a:rPr lang="en-US" sz="2000" dirty="0"/>
              <a:t>Resumé</a:t>
            </a:r>
          </a:p>
          <a:p>
            <a:pPr marL="461963" lvl="2" indent="-231775">
              <a:buSzPct val="100000"/>
              <a:buFont typeface="Courier New" panose="02070309020205020404" pitchFamily="49" charset="0"/>
              <a:buChar char="o"/>
            </a:pPr>
            <a:r>
              <a:rPr lang="en-US" sz="1800" dirty="0"/>
              <a:t>We are not asking for a resumé for this application, however there are questions that can be easily answered with your resumé handy.</a:t>
            </a:r>
          </a:p>
          <a:p>
            <a:pPr marL="230188" indent="-230188">
              <a:buFont typeface="Wingdings" panose="05000000000000000000" pitchFamily="2" charset="2"/>
              <a:buChar char="§"/>
            </a:pPr>
            <a:r>
              <a:rPr lang="en-US" sz="2000" dirty="0"/>
              <a:t>Transcript – High School</a:t>
            </a:r>
          </a:p>
          <a:p>
            <a:pPr lvl="1">
              <a:buFont typeface="Courier New" panose="02070309020205020404" pitchFamily="49" charset="0"/>
              <a:buChar char="o"/>
            </a:pPr>
            <a:r>
              <a:rPr lang="en-US" sz="1800" dirty="0"/>
              <a:t>We will need to see your high school transcript for the Gold Key and Board of Trustees Scholarship applications. (Also, remember to submit it to the KCC Records and Registration Department).</a:t>
            </a:r>
          </a:p>
          <a:p>
            <a:pPr marL="230188" indent="-230188">
              <a:buFont typeface="Wingdings" panose="05000000000000000000" pitchFamily="2" charset="2"/>
              <a:buChar char="§"/>
            </a:pPr>
            <a:r>
              <a:rPr lang="en-US" sz="2000" dirty="0"/>
              <a:t>SAT or ACT – We do not require SAT or ACT test scores </a:t>
            </a:r>
          </a:p>
          <a:p>
            <a:pPr lvl="1">
              <a:buFont typeface="Courier New" panose="02070309020205020404" pitchFamily="49" charset="0"/>
              <a:buChar char="o"/>
            </a:pPr>
            <a:r>
              <a:rPr lang="en-US" sz="1800" dirty="0"/>
              <a:t>Other departments, like Testing, can use them if you have them. You can submit the official test scores to KCC Records and Registration.</a:t>
            </a:r>
          </a:p>
        </p:txBody>
      </p:sp>
    </p:spTree>
    <p:extLst>
      <p:ext uri="{BB962C8B-B14F-4D97-AF65-F5344CB8AC3E}">
        <p14:creationId xmlns:p14="http://schemas.microsoft.com/office/powerpoint/2010/main" val="1497526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6AF3B-3725-4A87-9279-CADA46484C59}"/>
              </a:ext>
            </a:extLst>
          </p:cNvPr>
          <p:cNvSpPr>
            <a:spLocks noGrp="1"/>
          </p:cNvSpPr>
          <p:nvPr>
            <p:ph type="title"/>
          </p:nvPr>
        </p:nvSpPr>
        <p:spPr>
          <a:xfrm>
            <a:off x="1066800" y="572382"/>
            <a:ext cx="10103921" cy="1371600"/>
          </a:xfrm>
        </p:spPr>
        <p:txBody>
          <a:bodyPr/>
          <a:lstStyle/>
          <a:p>
            <a:pPr algn="ctr"/>
            <a:r>
              <a:rPr lang="en-US" dirty="0"/>
              <a:t>       Gold Key Scholarship Program</a:t>
            </a:r>
          </a:p>
        </p:txBody>
      </p:sp>
      <p:sp>
        <p:nvSpPr>
          <p:cNvPr id="3" name="Content Placeholder 2">
            <a:extLst>
              <a:ext uri="{FF2B5EF4-FFF2-40B4-BE49-F238E27FC236}">
                <a16:creationId xmlns:a16="http://schemas.microsoft.com/office/drawing/2014/main" id="{C06AD394-950D-4C31-995B-A24E06ADA037}"/>
              </a:ext>
            </a:extLst>
          </p:cNvPr>
          <p:cNvSpPr>
            <a:spLocks noGrp="1"/>
          </p:cNvSpPr>
          <p:nvPr>
            <p:ph idx="1"/>
          </p:nvPr>
        </p:nvSpPr>
        <p:spPr>
          <a:xfrm>
            <a:off x="1112321" y="1873771"/>
            <a:ext cx="10058400" cy="3747540"/>
          </a:xfrm>
        </p:spPr>
        <p:txBody>
          <a:bodyPr>
            <a:normAutofit/>
          </a:bodyPr>
          <a:lstStyle/>
          <a:p>
            <a:pPr marL="0" indent="0">
              <a:buNone/>
            </a:pPr>
            <a:r>
              <a:rPr lang="en-US" sz="2400" dirty="0"/>
              <a:t>The Gold Key Scholarship Program is for current graduating high school seniors. This scholarship involves leadership, service and enrollment in honors courses at KCC. </a:t>
            </a:r>
          </a:p>
          <a:p>
            <a:pPr marL="0" indent="0">
              <a:buNone/>
            </a:pPr>
            <a:r>
              <a:rPr lang="en-US" sz="2400" dirty="0"/>
              <a:t>Up to 18 students are accepted into this scholarship program annually. This program includes a renewable scholarship that pays out before most other types of aid. The scholarship award is $4,500 each academic year and can go towards tuition, fees, books and/or required course supplies. </a:t>
            </a:r>
            <a:endParaRPr lang="en-US" dirty="0"/>
          </a:p>
        </p:txBody>
      </p:sp>
      <p:sp>
        <p:nvSpPr>
          <p:cNvPr id="4" name="Oval 3">
            <a:extLst>
              <a:ext uri="{FF2B5EF4-FFF2-40B4-BE49-F238E27FC236}">
                <a16:creationId xmlns:a16="http://schemas.microsoft.com/office/drawing/2014/main" id="{21D7A538-7D76-4257-9DDC-9C450EFC6D2D}"/>
              </a:ext>
            </a:extLst>
          </p:cNvPr>
          <p:cNvSpPr/>
          <p:nvPr/>
        </p:nvSpPr>
        <p:spPr>
          <a:xfrm>
            <a:off x="1398304" y="708238"/>
            <a:ext cx="1119078" cy="1029677"/>
          </a:xfrm>
          <a:prstGeom prst="ellipse">
            <a:avLst/>
          </a:prstGeom>
          <a:solidFill>
            <a:srgbClr val="F8D22F"/>
          </a:solidFill>
        </p:spPr>
        <p:style>
          <a:lnRef idx="0">
            <a:schemeClr val="lt1">
              <a:alpha val="0"/>
              <a:hueOff val="0"/>
              <a:satOff val="0"/>
              <a:lumOff val="0"/>
              <a:alphaOff val="0"/>
            </a:schemeClr>
          </a:lnRef>
          <a:fillRef idx="1">
            <a:scrgbClr r="0" g="0" b="0"/>
          </a:fillRef>
          <a:effectRef idx="0">
            <a:schemeClr val="accent2">
              <a:hueOff val="0"/>
              <a:satOff val="0"/>
              <a:lumOff val="0"/>
              <a:alphaOff val="0"/>
            </a:schemeClr>
          </a:effectRef>
          <a:fontRef idx="minor"/>
        </p:style>
      </p:sp>
      <p:sp>
        <p:nvSpPr>
          <p:cNvPr id="5" name="Rectangle 4" descr="Graduation cap with solid fill">
            <a:extLst>
              <a:ext uri="{FF2B5EF4-FFF2-40B4-BE49-F238E27FC236}">
                <a16:creationId xmlns:a16="http://schemas.microsoft.com/office/drawing/2014/main" id="{8F4A095C-32EB-4EF4-8CCB-E30637C69594}"/>
              </a:ext>
            </a:extLst>
          </p:cNvPr>
          <p:cNvSpPr/>
          <p:nvPr/>
        </p:nvSpPr>
        <p:spPr>
          <a:xfrm>
            <a:off x="1605343" y="708238"/>
            <a:ext cx="760417" cy="963222"/>
          </a:xfrm>
          <a:prstGeom prst="rect">
            <a:avLst/>
          </a:prstGeom>
          <a:blipFill>
            <a:blip r:embed="rId2">
              <a:extLst>
                <a:ext uri="{96DAC541-7B7A-43D3-8B79-37D633B846F1}">
                  <asvg:svgBlip xmlns:asvg="http://schemas.microsoft.com/office/drawing/2016/SVG/main" r:embed="rId3"/>
                </a:ext>
              </a:extLst>
            </a:blip>
            <a:srcRect/>
            <a:stretch>
              <a:fillRect l="-8000" r="-8000"/>
            </a:stretch>
          </a:blipFill>
        </p:spPr>
        <p:style>
          <a:lnRef idx="2">
            <a:schemeClr val="lt1">
              <a:alpha val="0"/>
              <a:hueOff val="0"/>
              <a:satOff val="0"/>
              <a:lumOff val="0"/>
              <a:alphaOff val="0"/>
            </a:schemeClr>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704673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6EAE0-00E9-4A1D-BA7E-DDDAAEC22C2D}"/>
              </a:ext>
            </a:extLst>
          </p:cNvPr>
          <p:cNvSpPr>
            <a:spLocks noGrp="1"/>
          </p:cNvSpPr>
          <p:nvPr>
            <p:ph type="title"/>
          </p:nvPr>
        </p:nvSpPr>
        <p:spPr>
          <a:xfrm>
            <a:off x="818110" y="0"/>
            <a:ext cx="10413308" cy="1371600"/>
          </a:xfrm>
        </p:spPr>
        <p:txBody>
          <a:bodyPr/>
          <a:lstStyle/>
          <a:p>
            <a:pPr algn="ctr"/>
            <a:r>
              <a:rPr lang="en-US" dirty="0"/>
              <a:t>Gold Key Scholarship Criteria</a:t>
            </a:r>
          </a:p>
        </p:txBody>
      </p:sp>
      <p:sp>
        <p:nvSpPr>
          <p:cNvPr id="4" name="Rectangle 1">
            <a:extLst>
              <a:ext uri="{FF2B5EF4-FFF2-40B4-BE49-F238E27FC236}">
                <a16:creationId xmlns:a16="http://schemas.microsoft.com/office/drawing/2014/main" id="{7D7193A9-5D0C-4AEF-89AA-4368C233B022}"/>
              </a:ext>
            </a:extLst>
          </p:cNvPr>
          <p:cNvSpPr>
            <a:spLocks noGrp="1" noChangeArrowheads="1"/>
          </p:cNvSpPr>
          <p:nvPr>
            <p:ph idx="1"/>
          </p:nvPr>
        </p:nvSpPr>
        <p:spPr bwMode="auto">
          <a:xfrm>
            <a:off x="632361" y="833323"/>
            <a:ext cx="10927278" cy="5832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350" tIns="0" rIns="0" bIns="19837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200" b="0" i="0" u="none" strike="noStrike" cap="none" normalizeH="0" baseline="0" dirty="0">
              <a:ln>
                <a:noFill/>
              </a:ln>
              <a:solidFill>
                <a:srgbClr val="222222"/>
              </a:solidFill>
              <a:effectLst/>
              <a:latin typeface="Open Sans"/>
            </a:endParaRPr>
          </a:p>
          <a:p>
            <a:pPr marL="230188" indent="-230188" eaLnBrk="0" fontAlgn="base" hangingPunct="0">
              <a:lnSpc>
                <a:spcPct val="100000"/>
              </a:lnSpc>
              <a:spcBef>
                <a:spcPct val="0"/>
              </a:spcBef>
              <a:spcAft>
                <a:spcPct val="0"/>
              </a:spcAft>
              <a:buClrTx/>
              <a:buFont typeface="Wingdings" panose="05000000000000000000" pitchFamily="2" charset="2"/>
              <a:buChar char="§"/>
            </a:pPr>
            <a:r>
              <a:rPr lang="en-US" sz="2400" b="0" i="0" dirty="0">
                <a:solidFill>
                  <a:srgbClr val="222222"/>
                </a:solidFill>
                <a:effectLst/>
                <a:latin typeface="+mj-lt"/>
              </a:rPr>
              <a:t>Have an </a:t>
            </a:r>
            <a:r>
              <a:rPr lang="en-US" sz="2400" b="1" i="0" u="none" strike="noStrike" dirty="0">
                <a:effectLst/>
                <a:latin typeface="+mj-lt"/>
                <a:hlinkClick r:id="rId2">
                  <a:extLst>
                    <a:ext uri="{A12FA001-AC4F-418D-AE19-62706E023703}">
                      <ahyp:hlinkClr xmlns:ahyp="http://schemas.microsoft.com/office/drawing/2018/hyperlinkcolor" val="tx"/>
                    </a:ext>
                  </a:extLst>
                </a:hlinkClick>
              </a:rPr>
              <a:t>Admission Application</a:t>
            </a:r>
            <a:r>
              <a:rPr lang="en-US" sz="2400" b="0" i="0" dirty="0">
                <a:effectLst/>
                <a:latin typeface="+mj-lt"/>
              </a:rPr>
              <a:t> </a:t>
            </a:r>
            <a:r>
              <a:rPr lang="en-US" sz="2400" b="0" i="0" dirty="0">
                <a:solidFill>
                  <a:srgbClr val="222222"/>
                </a:solidFill>
                <a:effectLst/>
                <a:latin typeface="+mj-lt"/>
              </a:rPr>
              <a:t>on file with the KCC Admissions Office.</a:t>
            </a:r>
          </a:p>
          <a:p>
            <a:pPr marL="0" indent="0" eaLnBrk="0" fontAlgn="base" hangingPunct="0">
              <a:lnSpc>
                <a:spcPct val="100000"/>
              </a:lnSpc>
              <a:spcBef>
                <a:spcPct val="0"/>
              </a:spcBef>
              <a:spcAft>
                <a:spcPct val="0"/>
              </a:spcAft>
              <a:buClrTx/>
              <a:buNone/>
            </a:pPr>
            <a:endParaRPr lang="en-US" sz="2400" b="0" i="0" dirty="0">
              <a:solidFill>
                <a:srgbClr val="222222"/>
              </a:solidFill>
              <a:effectLst/>
              <a:latin typeface="+mj-lt"/>
            </a:endParaRPr>
          </a:p>
          <a:p>
            <a:pPr marL="230188" indent="-230188" eaLnBrk="0" fontAlgn="base" hangingPunct="0">
              <a:lnSpc>
                <a:spcPct val="100000"/>
              </a:lnSpc>
              <a:spcBef>
                <a:spcPct val="0"/>
              </a:spcBef>
              <a:spcAft>
                <a:spcPct val="0"/>
              </a:spcAft>
              <a:buClrTx/>
              <a:buFont typeface="Wingdings" panose="05000000000000000000" pitchFamily="2" charset="2"/>
              <a:buChar char="§"/>
            </a:pPr>
            <a:r>
              <a:rPr kumimoji="0" lang="en-US" altLang="en-US" sz="2400" b="0" i="0" u="none" strike="noStrike" cap="none" normalizeH="0" baseline="0" dirty="0">
                <a:ln>
                  <a:noFill/>
                </a:ln>
                <a:solidFill>
                  <a:srgbClr val="222222"/>
                </a:solidFill>
                <a:effectLst/>
                <a:latin typeface="+mj-lt"/>
              </a:rPr>
              <a:t>Be graduating from high school </a:t>
            </a:r>
            <a:r>
              <a:rPr kumimoji="0" lang="en-US" altLang="en-US" sz="2400" b="0" i="1" u="none" strike="noStrike" cap="none" normalizeH="0" baseline="0" dirty="0">
                <a:ln>
                  <a:noFill/>
                </a:ln>
                <a:solidFill>
                  <a:srgbClr val="222222"/>
                </a:solidFill>
                <a:effectLst/>
                <a:latin typeface="+mj-lt"/>
              </a:rPr>
              <a:t>or</a:t>
            </a:r>
            <a:r>
              <a:rPr kumimoji="0" lang="en-US" altLang="en-US" sz="2400" b="0" i="0" u="none" strike="noStrike" cap="none" normalizeH="0" baseline="0" dirty="0">
                <a:ln>
                  <a:noFill/>
                </a:ln>
                <a:solidFill>
                  <a:srgbClr val="222222"/>
                </a:solidFill>
                <a:effectLst/>
                <a:latin typeface="+mj-lt"/>
              </a:rPr>
              <a:t> home school in the same academic year as application submission (2024 graduate with official high school diploma).</a:t>
            </a:r>
          </a:p>
          <a:p>
            <a:pPr marL="0" indent="0" eaLnBrk="0" fontAlgn="base" hangingPunct="0">
              <a:lnSpc>
                <a:spcPct val="100000"/>
              </a:lnSpc>
              <a:spcBef>
                <a:spcPct val="0"/>
              </a:spcBef>
              <a:spcAft>
                <a:spcPct val="0"/>
              </a:spcAft>
              <a:buClrTx/>
              <a:buNone/>
            </a:pPr>
            <a:endParaRPr kumimoji="0" lang="en-US" altLang="en-US" sz="2400" b="0" i="0" u="none" strike="noStrike" cap="none" normalizeH="0" baseline="0" dirty="0">
              <a:ln>
                <a:noFill/>
              </a:ln>
              <a:solidFill>
                <a:srgbClr val="222222"/>
              </a:solidFill>
              <a:effectLst/>
              <a:latin typeface="+mj-lt"/>
            </a:endParaRPr>
          </a:p>
          <a:p>
            <a:pPr marL="230188" indent="-230188" eaLnBrk="0" fontAlgn="base" hangingPunct="0">
              <a:lnSpc>
                <a:spcPct val="100000"/>
              </a:lnSpc>
              <a:spcBef>
                <a:spcPct val="0"/>
              </a:spcBef>
              <a:spcAft>
                <a:spcPct val="0"/>
              </a:spcAft>
              <a:buClrTx/>
              <a:buFont typeface="Wingdings" panose="05000000000000000000" pitchFamily="2" charset="2"/>
              <a:buChar char="§"/>
            </a:pPr>
            <a:r>
              <a:rPr kumimoji="0" lang="en-US" altLang="en-US" sz="2400" b="0" i="0" u="none" strike="noStrike" cap="none" normalizeH="0" baseline="0" dirty="0">
                <a:ln>
                  <a:noFill/>
                </a:ln>
                <a:solidFill>
                  <a:srgbClr val="222222"/>
                </a:solidFill>
                <a:effectLst/>
                <a:latin typeface="+mj-lt"/>
              </a:rPr>
              <a:t>Achieve a high school cumulative GPA of 3.5 or higher. KCC </a:t>
            </a:r>
            <a:r>
              <a:rPr kumimoji="0" lang="en-US" altLang="en-US" sz="2400" i="1" u="none" strike="noStrike" cap="none" normalizeH="0" baseline="0" dirty="0">
                <a:ln>
                  <a:noFill/>
                </a:ln>
                <a:solidFill>
                  <a:srgbClr val="222222"/>
                </a:solidFill>
                <a:effectLst/>
                <a:latin typeface="+mj-lt"/>
              </a:rPr>
              <a:t>GPA will also be considered if you are dual-enrolled.</a:t>
            </a:r>
            <a:br>
              <a:rPr lang="en-US" altLang="en-US" sz="2400" dirty="0">
                <a:solidFill>
                  <a:srgbClr val="222222"/>
                </a:solidFill>
                <a:latin typeface="+mj-lt"/>
              </a:rPr>
            </a:br>
            <a:endParaRPr kumimoji="0" lang="en-US" altLang="en-US" sz="2400" b="0" i="0" u="none" strike="noStrike" cap="none" normalizeH="0" baseline="0" dirty="0">
              <a:ln>
                <a:noFill/>
              </a:ln>
              <a:solidFill>
                <a:srgbClr val="222222"/>
              </a:solidFill>
              <a:effectLst/>
              <a:latin typeface="+mj-lt"/>
            </a:endParaRPr>
          </a:p>
          <a:p>
            <a:pPr marL="230188" indent="-230188">
              <a:lnSpc>
                <a:spcPct val="100000"/>
              </a:lnSpc>
              <a:spcBef>
                <a:spcPct val="0"/>
              </a:spcBef>
              <a:spcAft>
                <a:spcPct val="0"/>
              </a:spcAft>
              <a:buClrTx/>
              <a:buFont typeface="Wingdings" panose="05000000000000000000" pitchFamily="2" charset="2"/>
              <a:buChar char="§"/>
            </a:pPr>
            <a:r>
              <a:rPr lang="en-US" altLang="en-US" sz="2400" dirty="0">
                <a:solidFill>
                  <a:srgbClr val="222222"/>
                </a:solidFill>
                <a:latin typeface="+mj-lt"/>
              </a:rPr>
              <a:t>Submit the name of one person and email address to serve as a reference. They will be emailed a questionnaire to fill out.</a:t>
            </a:r>
            <a:endParaRPr lang="en-US" altLang="en-US" sz="2400" b="0" i="0" u="none" strike="noStrike" cap="none" normalizeH="0" baseline="0" dirty="0">
              <a:ln>
                <a:noFill/>
              </a:ln>
              <a:solidFill>
                <a:srgbClr val="222222"/>
              </a:solidFill>
              <a:effectLst/>
              <a:latin typeface="+mj-lt"/>
            </a:endParaRPr>
          </a:p>
          <a:p>
            <a:pPr eaLnBrk="0" fontAlgn="base" hangingPunct="0">
              <a:lnSpc>
                <a:spcPct val="100000"/>
              </a:lnSpc>
              <a:spcBef>
                <a:spcPct val="0"/>
              </a:spcBef>
              <a:spcAft>
                <a:spcPct val="0"/>
              </a:spcAft>
              <a:buClrTx/>
              <a:buFont typeface="Wingdings" panose="05000000000000000000" pitchFamily="2" charset="2"/>
              <a:buChar char="§"/>
            </a:pPr>
            <a:endParaRPr lang="en-US" altLang="en-US" sz="2400" dirty="0">
              <a:solidFill>
                <a:srgbClr val="222222"/>
              </a:solidFill>
              <a:latin typeface="+mj-lt"/>
            </a:endParaRPr>
          </a:p>
          <a:p>
            <a:pPr marL="230188" marR="0" lvl="0" indent="-230188"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altLang="en-US" sz="2400" b="0" i="0" u="none" strike="noStrike" cap="none" normalizeH="0" baseline="0" dirty="0">
                <a:ln>
                  <a:noFill/>
                </a:ln>
                <a:solidFill>
                  <a:srgbClr val="222222"/>
                </a:solidFill>
                <a:effectLst/>
                <a:latin typeface="+mj-lt"/>
              </a:rPr>
              <a:t>Demonstrate leadership experience, school involvement, community service activity and volunteerism.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35078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537BF-A99F-4DE9-A546-78C8F6E656FF}"/>
              </a:ext>
            </a:extLst>
          </p:cNvPr>
          <p:cNvSpPr>
            <a:spLocks noGrp="1"/>
          </p:cNvSpPr>
          <p:nvPr>
            <p:ph type="title"/>
          </p:nvPr>
        </p:nvSpPr>
        <p:spPr>
          <a:xfrm>
            <a:off x="864920" y="90251"/>
            <a:ext cx="10366498" cy="1371600"/>
          </a:xfrm>
        </p:spPr>
        <p:txBody>
          <a:bodyPr/>
          <a:lstStyle/>
          <a:p>
            <a:pPr algn="ctr"/>
            <a:r>
              <a:rPr lang="en-US" dirty="0"/>
              <a:t>Gold Key Scholarship Responsibilities</a:t>
            </a:r>
          </a:p>
        </p:txBody>
      </p:sp>
      <p:sp>
        <p:nvSpPr>
          <p:cNvPr id="3" name="Content Placeholder 2">
            <a:extLst>
              <a:ext uri="{FF2B5EF4-FFF2-40B4-BE49-F238E27FC236}">
                <a16:creationId xmlns:a16="http://schemas.microsoft.com/office/drawing/2014/main" id="{847FD4E5-211C-4D46-9EE9-2018A6201D40}"/>
              </a:ext>
            </a:extLst>
          </p:cNvPr>
          <p:cNvSpPr>
            <a:spLocks noGrp="1"/>
          </p:cNvSpPr>
          <p:nvPr>
            <p:ph idx="1"/>
          </p:nvPr>
        </p:nvSpPr>
        <p:spPr>
          <a:xfrm>
            <a:off x="692727" y="1140032"/>
            <a:ext cx="10814463" cy="5355772"/>
          </a:xfrm>
        </p:spPr>
        <p:txBody>
          <a:bodyPr>
            <a:normAutofit lnSpcReduction="10000"/>
          </a:bodyPr>
          <a:lstStyle/>
          <a:p>
            <a:pPr marL="230188" indent="-230188" algn="l" rtl="0" fontAlgn="base">
              <a:buFont typeface="Wingdings" panose="05000000000000000000" pitchFamily="2" charset="2"/>
              <a:buChar char="§"/>
            </a:pPr>
            <a:r>
              <a:rPr lang="en-US" sz="1800" b="0" i="0" dirty="0">
                <a:solidFill>
                  <a:srgbClr val="000000"/>
                </a:solidFill>
                <a:effectLst/>
                <a:latin typeface="+mj-lt"/>
              </a:rPr>
              <a:t>Be enrolled as a full-time student (12 credit hours) for the fall and spring semesters. This requirement may be waived if you are accepted into certain KCC programs or in consultation with the Director of Student Life and the KCC Foundation. </a:t>
            </a:r>
          </a:p>
          <a:p>
            <a:pPr marL="230188" indent="-230188" algn="l" rtl="0" fontAlgn="base">
              <a:buFont typeface="Wingdings" panose="05000000000000000000" pitchFamily="2" charset="2"/>
              <a:buChar char="§"/>
            </a:pPr>
            <a:r>
              <a:rPr lang="en-US" sz="1800" b="0" i="0" dirty="0">
                <a:solidFill>
                  <a:srgbClr val="000000"/>
                </a:solidFill>
                <a:effectLst/>
                <a:latin typeface="+mj-lt"/>
              </a:rPr>
              <a:t>Maintain a minimum 3.2 cumulative grade point average while enrolled at KCC.  </a:t>
            </a:r>
          </a:p>
          <a:p>
            <a:pPr marL="230188" indent="-230188" algn="l" rtl="0" fontAlgn="base">
              <a:buFont typeface="Wingdings" panose="05000000000000000000" pitchFamily="2" charset="2"/>
              <a:buChar char="§"/>
            </a:pPr>
            <a:r>
              <a:rPr lang="en-US" sz="1800" b="0" i="0" dirty="0">
                <a:solidFill>
                  <a:srgbClr val="000000"/>
                </a:solidFill>
                <a:effectLst/>
                <a:latin typeface="+mj-lt"/>
              </a:rPr>
              <a:t>Adhere to the KCC Student Code of Conduct. </a:t>
            </a:r>
          </a:p>
          <a:p>
            <a:pPr marL="230188" indent="-230188" algn="l" rtl="0" fontAlgn="base">
              <a:buFont typeface="Wingdings" panose="05000000000000000000" pitchFamily="2" charset="2"/>
              <a:buChar char="§"/>
            </a:pPr>
            <a:r>
              <a:rPr lang="en-US" sz="1800" b="0" i="0" dirty="0">
                <a:solidFill>
                  <a:srgbClr val="000000"/>
                </a:solidFill>
                <a:effectLst/>
                <a:latin typeface="+mj-lt"/>
              </a:rPr>
              <a:t>Follow an approved KCC curriculum (transfer program or associate’s degree). </a:t>
            </a:r>
          </a:p>
          <a:p>
            <a:pPr marL="230188" indent="-230188" algn="l" rtl="0" fontAlgn="base">
              <a:buFont typeface="Wingdings" panose="05000000000000000000" pitchFamily="2" charset="2"/>
              <a:buChar char="§"/>
            </a:pPr>
            <a:r>
              <a:rPr lang="en-US" sz="1800" b="0" i="0" dirty="0">
                <a:solidFill>
                  <a:srgbClr val="000000"/>
                </a:solidFill>
                <a:effectLst/>
                <a:latin typeface="+mj-lt"/>
              </a:rPr>
              <a:t>Complete the Student Leadership </a:t>
            </a:r>
            <a:r>
              <a:rPr lang="en-US" sz="1800" dirty="0">
                <a:solidFill>
                  <a:srgbClr val="000000"/>
                </a:solidFill>
                <a:latin typeface="+mj-lt"/>
              </a:rPr>
              <a:t>Institute – a multi-week workshop in the first semester.</a:t>
            </a:r>
          </a:p>
          <a:p>
            <a:pPr marL="230188" indent="-230188" algn="l" rtl="0" fontAlgn="base">
              <a:buFont typeface="Wingdings" panose="05000000000000000000" pitchFamily="2" charset="2"/>
              <a:buChar char="§"/>
            </a:pPr>
            <a:r>
              <a:rPr lang="en-US" sz="1800" b="0" i="0" dirty="0">
                <a:solidFill>
                  <a:srgbClr val="000000"/>
                </a:solidFill>
                <a:effectLst/>
                <a:latin typeface="+mj-lt"/>
              </a:rPr>
              <a:t>Apply to the KCC Honors Program and fulfill all program completion requirements.</a:t>
            </a:r>
          </a:p>
          <a:p>
            <a:pPr marL="230188" indent="-230188" algn="l" rtl="0" fontAlgn="base">
              <a:buFont typeface="Wingdings" panose="05000000000000000000" pitchFamily="2" charset="2"/>
              <a:buChar char="§"/>
            </a:pPr>
            <a:r>
              <a:rPr lang="en-US" sz="1800" b="0" i="0" dirty="0">
                <a:solidFill>
                  <a:srgbClr val="000000"/>
                </a:solidFill>
                <a:effectLst/>
                <a:latin typeface="+mj-lt"/>
              </a:rPr>
              <a:t>When eligible, join Phi Theta Kappa (the International Honors Society of the Two-Year College).  </a:t>
            </a:r>
          </a:p>
          <a:p>
            <a:pPr marL="230188" indent="-230188" algn="l" rtl="0" fontAlgn="base">
              <a:buFont typeface="Wingdings" panose="05000000000000000000" pitchFamily="2" charset="2"/>
              <a:buChar char="§"/>
            </a:pPr>
            <a:r>
              <a:rPr lang="en-US" sz="1800" b="0" i="0" dirty="0">
                <a:solidFill>
                  <a:srgbClr val="000000"/>
                </a:solidFill>
                <a:effectLst/>
                <a:latin typeface="+mj-lt"/>
              </a:rPr>
              <a:t>Create and maintain a leadership developme</a:t>
            </a:r>
            <a:r>
              <a:rPr lang="en-US" sz="1800" dirty="0">
                <a:solidFill>
                  <a:srgbClr val="000000"/>
                </a:solidFill>
                <a:latin typeface="+mj-lt"/>
              </a:rPr>
              <a:t>nt plan that includes 1. One transformative enrichment activity/experience each fall and spring semester and 2. Leadership responsibilities on campus such as serving in an officer role of an RSO or campus committee/activity.</a:t>
            </a:r>
            <a:endParaRPr lang="en-US" sz="1800" b="0" i="0" dirty="0">
              <a:solidFill>
                <a:srgbClr val="000000"/>
              </a:solidFill>
              <a:effectLst/>
              <a:latin typeface="+mj-lt"/>
            </a:endParaRPr>
          </a:p>
          <a:p>
            <a:pPr marL="230188" indent="-230188" algn="l" rtl="0" fontAlgn="base">
              <a:buFont typeface="Wingdings" panose="05000000000000000000" pitchFamily="2" charset="2"/>
              <a:buChar char="§"/>
            </a:pPr>
            <a:r>
              <a:rPr lang="en-US" sz="1800" b="0" i="0" dirty="0">
                <a:solidFill>
                  <a:srgbClr val="000000"/>
                </a:solidFill>
                <a:effectLst/>
                <a:latin typeface="+mj-lt"/>
              </a:rPr>
              <a:t>Maintain contact each fall and spring semester with the Director of Student Life.</a:t>
            </a:r>
          </a:p>
          <a:p>
            <a:pPr marL="0" indent="0">
              <a:buNone/>
            </a:pPr>
            <a:endParaRPr lang="en-US" sz="700" dirty="0"/>
          </a:p>
        </p:txBody>
      </p:sp>
    </p:spTree>
    <p:extLst>
      <p:ext uri="{BB962C8B-B14F-4D97-AF65-F5344CB8AC3E}">
        <p14:creationId xmlns:p14="http://schemas.microsoft.com/office/powerpoint/2010/main" val="597712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4F55C-A0C3-4965-9FD9-19B5B6CAC54B}"/>
              </a:ext>
            </a:extLst>
          </p:cNvPr>
          <p:cNvSpPr>
            <a:spLocks noGrp="1"/>
          </p:cNvSpPr>
          <p:nvPr>
            <p:ph type="title"/>
          </p:nvPr>
        </p:nvSpPr>
        <p:spPr>
          <a:xfrm>
            <a:off x="637309" y="642594"/>
            <a:ext cx="10988634" cy="1371600"/>
          </a:xfrm>
        </p:spPr>
        <p:txBody>
          <a:bodyPr/>
          <a:lstStyle/>
          <a:p>
            <a:pPr algn="ctr"/>
            <a:r>
              <a:rPr lang="en-US" dirty="0"/>
              <a:t>         Board of Trustees Scholarship Program</a:t>
            </a:r>
          </a:p>
        </p:txBody>
      </p:sp>
      <p:sp>
        <p:nvSpPr>
          <p:cNvPr id="3" name="Content Placeholder 2">
            <a:extLst>
              <a:ext uri="{FF2B5EF4-FFF2-40B4-BE49-F238E27FC236}">
                <a16:creationId xmlns:a16="http://schemas.microsoft.com/office/drawing/2014/main" id="{89970FC4-0930-4413-A118-404F01D98745}"/>
              </a:ext>
            </a:extLst>
          </p:cNvPr>
          <p:cNvSpPr>
            <a:spLocks noGrp="1"/>
          </p:cNvSpPr>
          <p:nvPr>
            <p:ph idx="1"/>
          </p:nvPr>
        </p:nvSpPr>
        <p:spPr/>
        <p:txBody>
          <a:bodyPr>
            <a:normAutofit/>
          </a:bodyPr>
          <a:lstStyle/>
          <a:p>
            <a:pPr marL="0" indent="0">
              <a:buNone/>
            </a:pPr>
            <a:r>
              <a:rPr lang="en-US" sz="2400" dirty="0"/>
              <a:t>The Board of Trustees Scholarship Program is for current graduating high school seniors from the KCC taxing district. This scholarship involves leadership and service at KCC.</a:t>
            </a:r>
          </a:p>
          <a:p>
            <a:pPr marL="0" indent="0">
              <a:buNone/>
            </a:pPr>
            <a:r>
              <a:rPr lang="en-US" sz="2400" dirty="0"/>
              <a:t>One student from each area high school is accepted into this program annually. This program includes a renewable scholarship that pays out before most other types of aid. The scholarship award is $3,500 each academic year and can go towards tuition, fees, books and/or required class supplies. </a:t>
            </a:r>
          </a:p>
          <a:p>
            <a:pPr marL="0" indent="0">
              <a:buNone/>
            </a:pPr>
            <a:endParaRPr lang="en-US" dirty="0"/>
          </a:p>
        </p:txBody>
      </p:sp>
      <p:pic>
        <p:nvPicPr>
          <p:cNvPr id="4" name="Picture 3">
            <a:extLst>
              <a:ext uri="{FF2B5EF4-FFF2-40B4-BE49-F238E27FC236}">
                <a16:creationId xmlns:a16="http://schemas.microsoft.com/office/drawing/2014/main" id="{5F7C7AE7-EB8C-42A7-88B0-725FDC8A7B04}"/>
              </a:ext>
            </a:extLst>
          </p:cNvPr>
          <p:cNvPicPr>
            <a:picLocks noChangeAspect="1"/>
          </p:cNvPicPr>
          <p:nvPr/>
        </p:nvPicPr>
        <p:blipFill>
          <a:blip r:embed="rId2"/>
          <a:stretch>
            <a:fillRect/>
          </a:stretch>
        </p:blipFill>
        <p:spPr>
          <a:xfrm>
            <a:off x="791688" y="642594"/>
            <a:ext cx="1108364" cy="1108364"/>
          </a:xfrm>
          <a:prstGeom prst="rect">
            <a:avLst/>
          </a:prstGeom>
        </p:spPr>
      </p:pic>
      <p:sp>
        <p:nvSpPr>
          <p:cNvPr id="5" name="Rectangle 4" descr="Leaf with solid fill">
            <a:extLst>
              <a:ext uri="{FF2B5EF4-FFF2-40B4-BE49-F238E27FC236}">
                <a16:creationId xmlns:a16="http://schemas.microsoft.com/office/drawing/2014/main" id="{82499D02-5F1A-43EB-9944-EFA27AAF2BEE}"/>
              </a:ext>
            </a:extLst>
          </p:cNvPr>
          <p:cNvSpPr/>
          <p:nvPr/>
        </p:nvSpPr>
        <p:spPr>
          <a:xfrm>
            <a:off x="1027613" y="807568"/>
            <a:ext cx="636514" cy="762194"/>
          </a:xfrm>
          <a:prstGeom prst="rect">
            <a:avLst/>
          </a:prstGeom>
          <a:blipFill>
            <a:blip r:embed="rId3">
              <a:extLst>
                <a:ext uri="{96DAC541-7B7A-43D3-8B79-37D633B846F1}">
                  <asvg:svgBlip xmlns:asvg="http://schemas.microsoft.com/office/drawing/2016/SVG/main" r:embed="rId4"/>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1027926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5917E-0BF8-4062-90A4-8CB87BA295B6}"/>
              </a:ext>
            </a:extLst>
          </p:cNvPr>
          <p:cNvSpPr>
            <a:spLocks noGrp="1"/>
          </p:cNvSpPr>
          <p:nvPr>
            <p:ph type="title"/>
          </p:nvPr>
        </p:nvSpPr>
        <p:spPr>
          <a:xfrm>
            <a:off x="1066800" y="73211"/>
            <a:ext cx="10058400" cy="1371600"/>
          </a:xfrm>
        </p:spPr>
        <p:txBody>
          <a:bodyPr/>
          <a:lstStyle/>
          <a:p>
            <a:pPr algn="ctr"/>
            <a:r>
              <a:rPr lang="en-US" dirty="0"/>
              <a:t>Board of Trustees Criteria</a:t>
            </a:r>
          </a:p>
        </p:txBody>
      </p:sp>
      <p:sp>
        <p:nvSpPr>
          <p:cNvPr id="3" name="Content Placeholder 2">
            <a:extLst>
              <a:ext uri="{FF2B5EF4-FFF2-40B4-BE49-F238E27FC236}">
                <a16:creationId xmlns:a16="http://schemas.microsoft.com/office/drawing/2014/main" id="{E58FF1CF-E9C6-4126-AF8B-29E26EE00139}"/>
              </a:ext>
            </a:extLst>
          </p:cNvPr>
          <p:cNvSpPr>
            <a:spLocks noGrp="1"/>
          </p:cNvSpPr>
          <p:nvPr>
            <p:ph idx="1"/>
          </p:nvPr>
        </p:nvSpPr>
        <p:spPr>
          <a:xfrm>
            <a:off x="683491" y="1198089"/>
            <a:ext cx="10825018" cy="5054930"/>
          </a:xfrm>
        </p:spPr>
        <p:txBody>
          <a:bodyPr vert="horz" lIns="91440" tIns="45720" rIns="91440" bIns="45720" rtlCol="0" anchor="t">
            <a:normAutofit fontScale="92500" lnSpcReduction="20000"/>
          </a:bodyPr>
          <a:lstStyle/>
          <a:p>
            <a:pPr marL="230188" indent="-230188">
              <a:buFont typeface="Wingdings" panose="05000000000000000000" pitchFamily="2" charset="2"/>
              <a:buChar char="§"/>
            </a:pPr>
            <a:r>
              <a:rPr lang="en-US" sz="2600" b="0" i="0" dirty="0">
                <a:solidFill>
                  <a:srgbClr val="222222"/>
                </a:solidFill>
                <a:effectLst/>
                <a:latin typeface="+mj-lt"/>
              </a:rPr>
              <a:t>Have an </a:t>
            </a:r>
            <a:r>
              <a:rPr lang="en-US" sz="2600" b="1" i="0" u="none" strike="noStrike" dirty="0">
                <a:effectLst/>
                <a:latin typeface="+mj-lt"/>
                <a:hlinkClick r:id="rId2">
                  <a:extLst>
                    <a:ext uri="{A12FA001-AC4F-418D-AE19-62706E023703}">
                      <ahyp:hlinkClr xmlns:ahyp="http://schemas.microsoft.com/office/drawing/2018/hyperlinkcolor" val="tx"/>
                    </a:ext>
                  </a:extLst>
                </a:hlinkClick>
              </a:rPr>
              <a:t>Admission Application</a:t>
            </a:r>
            <a:r>
              <a:rPr lang="en-US" sz="2600" b="0" i="0" dirty="0">
                <a:effectLst/>
                <a:latin typeface="+mj-lt"/>
              </a:rPr>
              <a:t> </a:t>
            </a:r>
            <a:r>
              <a:rPr lang="en-US" sz="2600" b="0" i="0" dirty="0">
                <a:solidFill>
                  <a:srgbClr val="222222"/>
                </a:solidFill>
                <a:effectLst/>
                <a:latin typeface="+mj-lt"/>
              </a:rPr>
              <a:t>on file with the KCC Admissions Office.</a:t>
            </a:r>
          </a:p>
          <a:p>
            <a:pPr marL="230188" indent="-230188" algn="l" rtl="0">
              <a:buFont typeface="Wingdings" panose="05000000000000000000" pitchFamily="2" charset="2"/>
              <a:buChar char="§"/>
            </a:pPr>
            <a:r>
              <a:rPr lang="en-US" sz="2600" b="0" i="0" dirty="0">
                <a:solidFill>
                  <a:srgbClr val="222222"/>
                </a:solidFill>
                <a:effectLst/>
                <a:latin typeface="+mj-lt"/>
              </a:rPr>
              <a:t>Be graduating in the same academic year as application submission (2024 graduate with </a:t>
            </a:r>
            <a:r>
              <a:rPr lang="en-US" sz="2600" dirty="0">
                <a:solidFill>
                  <a:srgbClr val="222222"/>
                </a:solidFill>
                <a:latin typeface="+mj-lt"/>
              </a:rPr>
              <a:t>official </a:t>
            </a:r>
            <a:r>
              <a:rPr lang="en-US" sz="2600" b="0" i="0" dirty="0">
                <a:solidFill>
                  <a:srgbClr val="222222"/>
                </a:solidFill>
                <a:effectLst/>
                <a:latin typeface="+mj-lt"/>
              </a:rPr>
              <a:t>high school diploma) from one of the following area schools/districts:</a:t>
            </a:r>
          </a:p>
          <a:p>
            <a:pPr marL="230188" lvl="1" indent="-230188" algn="l" rtl="0">
              <a:buNone/>
            </a:pPr>
            <a:r>
              <a:rPr lang="en-US" sz="2200" b="0" i="0" dirty="0">
                <a:solidFill>
                  <a:srgbClr val="222222"/>
                </a:solidFill>
                <a:effectLst/>
                <a:latin typeface="+mj-lt"/>
              </a:rPr>
              <a:t>	    </a:t>
            </a:r>
            <a:r>
              <a:rPr lang="en-US" sz="2400" b="0" i="0" dirty="0">
                <a:solidFill>
                  <a:srgbClr val="222222"/>
                </a:solidFill>
                <a:effectLst/>
                <a:latin typeface="+mj-lt"/>
              </a:rPr>
              <a:t>Athens, Battle Creek Academy, Battle Creek, Calhoun Christian, Calhoun         </a:t>
            </a:r>
          </a:p>
          <a:p>
            <a:pPr marL="230188" lvl="1" indent="-230188" algn="l" rtl="0">
              <a:buNone/>
            </a:pPr>
            <a:r>
              <a:rPr lang="en-US" sz="2400" b="0" i="0" dirty="0">
                <a:solidFill>
                  <a:srgbClr val="222222"/>
                </a:solidFill>
                <a:effectLst/>
                <a:latin typeface="+mj-lt"/>
              </a:rPr>
              <a:t>       Community, Harper Creek, Homer, Lakeview, Marshall. Marshall Academy,   </a:t>
            </a:r>
          </a:p>
          <a:p>
            <a:pPr marL="230188" lvl="1" indent="-230188" algn="l" rtl="0">
              <a:buNone/>
            </a:pPr>
            <a:r>
              <a:rPr lang="en-US" sz="2400" dirty="0">
                <a:solidFill>
                  <a:srgbClr val="222222"/>
                </a:solidFill>
                <a:latin typeface="+mj-lt"/>
              </a:rPr>
              <a:t>       </a:t>
            </a:r>
            <a:r>
              <a:rPr lang="en-US" sz="2400" b="0" i="0" dirty="0" err="1">
                <a:solidFill>
                  <a:srgbClr val="222222"/>
                </a:solidFill>
                <a:effectLst/>
                <a:latin typeface="+mj-lt"/>
              </a:rPr>
              <a:t>Pennfield</a:t>
            </a:r>
            <a:r>
              <a:rPr lang="en-US" sz="2400" b="0" i="0" dirty="0">
                <a:solidFill>
                  <a:srgbClr val="222222"/>
                </a:solidFill>
                <a:effectLst/>
                <a:latin typeface="+mj-lt"/>
              </a:rPr>
              <a:t>, St. Philip Catholic Central, Tekonsha, Union City.</a:t>
            </a:r>
          </a:p>
          <a:p>
            <a:pPr marL="230188" indent="-230188">
              <a:buFont typeface="Wingdings" panose="05000000000000000000" pitchFamily="2" charset="2"/>
              <a:buChar char="§"/>
            </a:pPr>
            <a:r>
              <a:rPr lang="en-US" sz="2600" b="0" i="0" dirty="0">
                <a:solidFill>
                  <a:srgbClr val="222222"/>
                </a:solidFill>
                <a:effectLst/>
                <a:latin typeface="+mj-lt"/>
              </a:rPr>
              <a:t>Achieve a high school cumulative GPA of 3.0 or higher. </a:t>
            </a:r>
            <a:r>
              <a:rPr kumimoji="0" lang="en-US" altLang="en-US" sz="2600" b="0" i="1" u="none" strike="noStrike" cap="none" normalizeH="0" baseline="0" dirty="0">
                <a:ln>
                  <a:noFill/>
                </a:ln>
                <a:solidFill>
                  <a:srgbClr val="222222"/>
                </a:solidFill>
                <a:effectLst/>
                <a:latin typeface="+mj-lt"/>
              </a:rPr>
              <a:t>KCC GPA will also be considered if you are dual-enrolled.</a:t>
            </a:r>
            <a:endParaRPr lang="en-US" sz="2600" dirty="0">
              <a:solidFill>
                <a:srgbClr val="222222"/>
              </a:solidFill>
              <a:latin typeface="+mj-lt"/>
            </a:endParaRPr>
          </a:p>
          <a:p>
            <a:pPr marL="230188" indent="-230188">
              <a:buClr>
                <a:srgbClr val="262626"/>
              </a:buClr>
              <a:buFont typeface="Wingdings" panose="05000000000000000000" pitchFamily="2" charset="2"/>
              <a:buChar char="§"/>
            </a:pPr>
            <a:r>
              <a:rPr lang="en-US" sz="2600" dirty="0">
                <a:solidFill>
                  <a:srgbClr val="222222"/>
                </a:solidFill>
                <a:latin typeface="+mj-lt"/>
              </a:rPr>
              <a:t>Submit the name of one person and email address to serve as a reference. They will be emailed a questionnaire to fill out.</a:t>
            </a:r>
            <a:endParaRPr lang="en-US" sz="2600" b="0" i="0" dirty="0">
              <a:solidFill>
                <a:srgbClr val="222222"/>
              </a:solidFill>
              <a:effectLst/>
              <a:latin typeface="+mj-lt"/>
            </a:endParaRPr>
          </a:p>
          <a:p>
            <a:pPr marL="230188" indent="-230188" algn="l" rtl="0">
              <a:buFont typeface="Wingdings" panose="05000000000000000000" pitchFamily="2" charset="2"/>
              <a:buChar char="§"/>
            </a:pPr>
            <a:r>
              <a:rPr lang="en-US" sz="2600" b="0" i="0" dirty="0">
                <a:solidFill>
                  <a:srgbClr val="222222"/>
                </a:solidFill>
                <a:effectLst/>
                <a:latin typeface="+mj-lt"/>
              </a:rPr>
              <a:t>Demonstrate leadership experience, school involvement, community service activity and volunteerism.</a:t>
            </a:r>
          </a:p>
          <a:p>
            <a:endParaRPr lang="en-US" dirty="0"/>
          </a:p>
        </p:txBody>
      </p:sp>
    </p:spTree>
    <p:extLst>
      <p:ext uri="{BB962C8B-B14F-4D97-AF65-F5344CB8AC3E}">
        <p14:creationId xmlns:p14="http://schemas.microsoft.com/office/powerpoint/2010/main" val="12357066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4E8062A7AFFF45B8534B9D3675D38D" ma:contentTypeVersion="20" ma:contentTypeDescription="Create a new document." ma:contentTypeScope="" ma:versionID="edab44655feee28e87433d2e81ca2afb">
  <xsd:schema xmlns:xsd="http://www.w3.org/2001/XMLSchema" xmlns:xs="http://www.w3.org/2001/XMLSchema" xmlns:p="http://schemas.microsoft.com/office/2006/metadata/properties" xmlns:ns2="efb14ee2-0c19-4b58-bb80-668ae4f31597" xmlns:ns3="26107668-4954-4f29-986c-cb56704fdcc9" targetNamespace="http://schemas.microsoft.com/office/2006/metadata/properties" ma:root="true" ma:fieldsID="b171be98f7cfb47c99ac3aa90a4475b9" ns2:_="" ns3:_="">
    <xsd:import namespace="efb14ee2-0c19-4b58-bb80-668ae4f31597"/>
    <xsd:import namespace="26107668-4954-4f29-986c-cb56704fdcc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MediaServiceLocation"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14ee2-0c19-4b58-bb80-668ae4f315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e7da4a89-f706-45e2-bc58-e2e3a49f81f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107668-4954-4f29-986c-cb56704fdcc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30b78040-c0bb-4f30-9d10-78efa59a61d8}" ma:internalName="TaxCatchAll" ma:showField="CatchAllData" ma:web="26107668-4954-4f29-986c-cb56704fdc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efb14ee2-0c19-4b58-bb80-668ae4f31597" xsi:nil="true"/>
    <lcf76f155ced4ddcb4097134ff3c332f xmlns="efb14ee2-0c19-4b58-bb80-668ae4f31597">
      <Terms xmlns="http://schemas.microsoft.com/office/infopath/2007/PartnerControls"/>
    </lcf76f155ced4ddcb4097134ff3c332f>
    <TaxCatchAll xmlns="26107668-4954-4f29-986c-cb56704fdcc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CA712D-52C2-4EA0-AB1D-652FA306D7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b14ee2-0c19-4b58-bb80-668ae4f31597"/>
    <ds:schemaRef ds:uri="26107668-4954-4f29-986c-cb56704fdc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7651BA-F45C-4845-9AB3-E0A65B39F5E1}">
  <ds:schemaRefs>
    <ds:schemaRef ds:uri="http://schemas.microsoft.com/office/2006/documentManagement/types"/>
    <ds:schemaRef ds:uri="26107668-4954-4f29-986c-cb56704fdcc9"/>
    <ds:schemaRef ds:uri="http://purl.org/dc/elements/1.1/"/>
    <ds:schemaRef ds:uri="http://schemas.microsoft.com/office/2006/metadata/properties"/>
    <ds:schemaRef ds:uri="http://www.w3.org/XML/1998/namespace"/>
    <ds:schemaRef ds:uri="http://schemas.microsoft.com/office/infopath/2007/PartnerControls"/>
    <ds:schemaRef ds:uri="http://purl.org/dc/dcmitype/"/>
    <ds:schemaRef ds:uri="http://purl.org/dc/terms/"/>
    <ds:schemaRef ds:uri="http://schemas.openxmlformats.org/package/2006/metadata/core-properties"/>
    <ds:schemaRef ds:uri="efb14ee2-0c19-4b58-bb80-668ae4f31597"/>
  </ds:schemaRefs>
</ds:datastoreItem>
</file>

<file path=customXml/itemProps3.xml><?xml version="1.0" encoding="utf-8"?>
<ds:datastoreItem xmlns:ds="http://schemas.openxmlformats.org/officeDocument/2006/customXml" ds:itemID="{CDB58277-F8DF-46FF-84EC-EF41B835E6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{5C7CDFAA-4B99-4823-AB26-8C038F9647A6}tf78438558_win32</Template>
  <TotalTime>616</TotalTime>
  <Words>1396</Words>
  <Application>Microsoft Office PowerPoint</Application>
  <PresentationFormat>Widescreen</PresentationFormat>
  <Paragraphs>96</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Century Gothic</vt:lpstr>
      <vt:lpstr>Courier New</vt:lpstr>
      <vt:lpstr>Garamond</vt:lpstr>
      <vt:lpstr>Open Sans</vt:lpstr>
      <vt:lpstr>Wingdings</vt:lpstr>
      <vt:lpstr>SavonVTI</vt:lpstr>
      <vt:lpstr>Kellogg Community College Foundation</vt:lpstr>
      <vt:lpstr>Scholarship Opportunities</vt:lpstr>
      <vt:lpstr>Scholarship Application Materials</vt:lpstr>
      <vt:lpstr>Scholarship Application Materials</vt:lpstr>
      <vt:lpstr>       Gold Key Scholarship Program</vt:lpstr>
      <vt:lpstr>Gold Key Scholarship Criteria</vt:lpstr>
      <vt:lpstr>Gold Key Scholarship Responsibilities</vt:lpstr>
      <vt:lpstr>         Board of Trustees Scholarship Program</vt:lpstr>
      <vt:lpstr>Board of Trustees Criteria</vt:lpstr>
      <vt:lpstr>Board of Trustees Responsibilities</vt:lpstr>
      <vt:lpstr>            Field of Study/General Scholarships</vt:lpstr>
      <vt:lpstr>Field of Study/General Scholarship Criteria</vt:lpstr>
      <vt:lpstr>Where to go to Apply &amp; Advice</vt:lpstr>
      <vt:lpstr>Other Scholarship Opportunities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Kellogg Community College Foundation</dc:title>
  <dc:creator>Jacqueline Hallahan</dc:creator>
  <cp:lastModifiedBy>Teresa M Durham</cp:lastModifiedBy>
  <cp:revision>34</cp:revision>
  <dcterms:created xsi:type="dcterms:W3CDTF">2020-12-02T15:47:33Z</dcterms:created>
  <dcterms:modified xsi:type="dcterms:W3CDTF">2023-11-27T23:22:31Z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0x010100774E8062A7AFFF45B8534B9D3675D38D</vt:lpwstr>
  </property>
  <property fmtid="{D5CDD505-2E9C-101B-9397-08002B2CF9AE}" pid="3" name="MediaServiceImageTags">
    <vt:lpwstr/>
  </property>
</Properties>
</file>